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tags/tag22.xml" ContentType="application/vnd.openxmlformats-officedocument.presentationml.tags+xml"/>
  <Override PartName="/ppt/notesSlides/notesSlide21.xml" ContentType="application/vnd.openxmlformats-officedocument.presentationml.notesSlide+xml"/>
  <Override PartName="/ppt/tags/tag23.xml" ContentType="application/vnd.openxmlformats-officedocument.presentationml.tags+xml"/>
  <Override PartName="/ppt/notesSlides/notesSlide22.xml" ContentType="application/vnd.openxmlformats-officedocument.presentationml.notesSlide+xml"/>
  <Override PartName="/ppt/tags/tag24.xml" ContentType="application/vnd.openxmlformats-officedocument.presentationml.tags+xml"/>
  <Override PartName="/ppt/notesSlides/notesSlide23.xml" ContentType="application/vnd.openxmlformats-officedocument.presentationml.notesSlide+xml"/>
  <Override PartName="/ppt/tags/tag25.xml" ContentType="application/vnd.openxmlformats-officedocument.presentationml.tags+xml"/>
  <Override PartName="/ppt/notesSlides/notesSlide24.xml" ContentType="application/vnd.openxmlformats-officedocument.presentationml.notesSlide+xml"/>
  <Override PartName="/ppt/tags/tag26.xml" ContentType="application/vnd.openxmlformats-officedocument.presentationml.tags+xml"/>
  <Override PartName="/ppt/notesSlides/notesSlide25.xml" ContentType="application/vnd.openxmlformats-officedocument.presentationml.notesSlide+xml"/>
  <Override PartName="/ppt/tags/tag27.xml" ContentType="application/vnd.openxmlformats-officedocument.presentationml.tags+xml"/>
  <Override PartName="/ppt/notesSlides/notesSlide26.xml" ContentType="application/vnd.openxmlformats-officedocument.presentationml.notesSlide+xml"/>
  <Override PartName="/ppt/tags/tag28.xml" ContentType="application/vnd.openxmlformats-officedocument.presentationml.tags+xml"/>
  <Override PartName="/ppt/notesSlides/notesSlide27.xml" ContentType="application/vnd.openxmlformats-officedocument.presentationml.notesSlide+xml"/>
  <Override PartName="/ppt/tags/tag29.xml" ContentType="application/vnd.openxmlformats-officedocument.presentationml.tags+xml"/>
  <Override PartName="/ppt/notesSlides/notesSlide28.xml" ContentType="application/vnd.openxmlformats-officedocument.presentationml.notesSlide+xml"/>
  <Override PartName="/ppt/tags/tag30.xml" ContentType="application/vnd.openxmlformats-officedocument.presentationml.tags+xml"/>
  <Override PartName="/ppt/notesSlides/notesSlide29.xml" ContentType="application/vnd.openxmlformats-officedocument.presentationml.notesSlide+xml"/>
  <Override PartName="/ppt/tags/tag31.xml" ContentType="application/vnd.openxmlformats-officedocument.presentationml.tags+xml"/>
  <Override PartName="/ppt/notesSlides/notesSlide30.xml" ContentType="application/vnd.openxmlformats-officedocument.presentationml.notesSlide+xml"/>
  <Override PartName="/ppt/tags/tag32.xml" ContentType="application/vnd.openxmlformats-officedocument.presentationml.tags+xml"/>
  <Override PartName="/ppt/notesSlides/notesSlide31.xml" ContentType="application/vnd.openxmlformats-officedocument.presentationml.notesSlide+xml"/>
  <Override PartName="/ppt/tags/tag33.xml" ContentType="application/vnd.openxmlformats-officedocument.presentationml.tags+xml"/>
  <Override PartName="/ppt/notesSlides/notesSlide32.xml" ContentType="application/vnd.openxmlformats-officedocument.presentationml.notesSlide+xml"/>
  <Override PartName="/ppt/tags/tag34.xml" ContentType="application/vnd.openxmlformats-officedocument.presentationml.tags+xml"/>
  <Override PartName="/ppt/notesSlides/notesSlide33.xml" ContentType="application/vnd.openxmlformats-officedocument.presentationml.notesSlide+xml"/>
  <Override PartName="/ppt/tags/tag35.xml" ContentType="application/vnd.openxmlformats-officedocument.presentationml.tags+xml"/>
  <Override PartName="/ppt/notesSlides/notesSlide34.xml" ContentType="application/vnd.openxmlformats-officedocument.presentationml.notesSlide+xml"/>
  <Override PartName="/ppt/tags/tag36.xml" ContentType="application/vnd.openxmlformats-officedocument.presentationml.tags+xml"/>
  <Override PartName="/ppt/notesSlides/notesSlide35.xml" ContentType="application/vnd.openxmlformats-officedocument.presentationml.notesSlide+xml"/>
  <Override PartName="/ppt/tags/tag37.xml" ContentType="application/vnd.openxmlformats-officedocument.presentationml.tags+xml"/>
  <Override PartName="/ppt/notesSlides/notesSlide36.xml" ContentType="application/vnd.openxmlformats-officedocument.presentationml.notesSlide+xml"/>
  <Override PartName="/ppt/tags/tag38.xml" ContentType="application/vnd.openxmlformats-officedocument.presentationml.tags+xml"/>
  <Override PartName="/ppt/notesSlides/notesSlide37.xml" ContentType="application/vnd.openxmlformats-officedocument.presentationml.notesSlide+xml"/>
  <Override PartName="/ppt/tags/tag39.xml" ContentType="application/vnd.openxmlformats-officedocument.presentationml.tags+xml"/>
  <Override PartName="/ppt/notesSlides/notesSlide38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39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notesSlides/notesSlide40.xml" ContentType="application/vnd.openxmlformats-officedocument.presentationml.notesSlide+xml"/>
  <Override PartName="/ppt/tags/tag46.xml" ContentType="application/vnd.openxmlformats-officedocument.presentationml.tags+xml"/>
  <Override PartName="/ppt/notesSlides/notesSlide41.xml" ContentType="application/vnd.openxmlformats-officedocument.presentationml.notesSlide+xml"/>
  <Override PartName="/ppt/tags/tag47.xml" ContentType="application/vnd.openxmlformats-officedocument.presentationml.tags+xml"/>
  <Override PartName="/ppt/notesSlides/notesSlide42.xml" ContentType="application/vnd.openxmlformats-officedocument.presentationml.notesSlide+xml"/>
  <Override PartName="/ppt/tags/tag48.xml" ContentType="application/vnd.openxmlformats-officedocument.presentationml.tags+xml"/>
  <Override PartName="/ppt/notesSlides/notesSlide43.xml" ContentType="application/vnd.openxmlformats-officedocument.presentationml.notesSlide+xml"/>
  <Override PartName="/ppt/tags/tag49.xml" ContentType="application/vnd.openxmlformats-officedocument.presentationml.tags+xml"/>
  <Override PartName="/ppt/notesSlides/notesSlide44.xml" ContentType="application/vnd.openxmlformats-officedocument.presentationml.notesSlide+xml"/>
  <Override PartName="/ppt/tags/tag50.xml" ContentType="application/vnd.openxmlformats-officedocument.presentationml.tags+xml"/>
  <Override PartName="/ppt/notesSlides/notesSlide45.xml" ContentType="application/vnd.openxmlformats-officedocument.presentationml.notesSlide+xml"/>
  <Override PartName="/ppt/tags/tag51.xml" ContentType="application/vnd.openxmlformats-officedocument.presentationml.tags+xml"/>
  <Override PartName="/ppt/notesSlides/notesSlide4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8"/>
  </p:notesMasterIdLst>
  <p:sldIdLst>
    <p:sldId id="256" r:id="rId2"/>
    <p:sldId id="258" r:id="rId3"/>
    <p:sldId id="269" r:id="rId4"/>
    <p:sldId id="304" r:id="rId5"/>
    <p:sldId id="302" r:id="rId6"/>
    <p:sldId id="259" r:id="rId7"/>
    <p:sldId id="262" r:id="rId8"/>
    <p:sldId id="263" r:id="rId9"/>
    <p:sldId id="267" r:id="rId10"/>
    <p:sldId id="301" r:id="rId11"/>
    <p:sldId id="268" r:id="rId12"/>
    <p:sldId id="266" r:id="rId13"/>
    <p:sldId id="270" r:id="rId14"/>
    <p:sldId id="300" r:id="rId15"/>
    <p:sldId id="265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64" r:id="rId30"/>
    <p:sldId id="272" r:id="rId31"/>
    <p:sldId id="285" r:id="rId32"/>
    <p:sldId id="286" r:id="rId33"/>
    <p:sldId id="287" r:id="rId34"/>
    <p:sldId id="288" r:id="rId35"/>
    <p:sldId id="290" r:id="rId36"/>
    <p:sldId id="289" r:id="rId37"/>
    <p:sldId id="291" r:id="rId38"/>
    <p:sldId id="292" r:id="rId39"/>
    <p:sldId id="294" r:id="rId40"/>
    <p:sldId id="295" r:id="rId41"/>
    <p:sldId id="298" r:id="rId42"/>
    <p:sldId id="299" r:id="rId43"/>
    <p:sldId id="261" r:id="rId44"/>
    <p:sldId id="297" r:id="rId45"/>
    <p:sldId id="303" r:id="rId46"/>
    <p:sldId id="260" r:id="rId47"/>
  </p:sldIdLst>
  <p:sldSz cx="18288000" cy="10287000"/>
  <p:notesSz cx="6858000" cy="9144000"/>
  <p:embeddedFontLst>
    <p:embeddedFont>
      <p:font typeface="A.C.M.E. Secret Agent" panose="020B0603050302020204" pitchFamily="34" charset="0"/>
      <p:bold r:id="rId49"/>
    </p:embeddedFont>
    <p:embeddedFont>
      <p:font typeface="Agrandir Medium Bold" panose="020B0604020202020204" charset="0"/>
      <p:regular r:id="rId50"/>
    </p:embeddedFont>
    <p:embeddedFont>
      <p:font typeface="Akbar" panose="02000000000000000000" pitchFamily="2" charset="-78"/>
      <p:regular r:id="rId51"/>
    </p:embeddedFont>
    <p:embeddedFont>
      <p:font typeface="Apple Garamond" panose="02000506080000090004" pitchFamily="2" charset="0"/>
      <p:bold r:id="rId52"/>
      <p:italic r:id="rId53"/>
    </p:embeddedFont>
    <p:embeddedFont>
      <p:font typeface="Bahnschrift Condensed" panose="020B0502040204020203" pitchFamily="34" charset="0"/>
      <p:regular r:id="rId54"/>
      <p:bold r:id="rId55"/>
    </p:embeddedFont>
    <p:embeddedFont>
      <p:font typeface="Buddy" pitchFamily="2" charset="0"/>
      <p:regular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Clear Sans Bold" panose="020B0604020202020204" charset="0"/>
      <p:regular r:id="rId61"/>
    </p:embeddedFont>
    <p:embeddedFont>
      <p:font typeface="Congenial" panose="02000503040000020004" pitchFamily="2" charset="0"/>
      <p:regular r:id="rId62"/>
      <p:bold r:id="rId63"/>
      <p:italic r:id="rId64"/>
      <p:boldItalic r:id="rId65"/>
    </p:embeddedFont>
    <p:embeddedFont>
      <p:font typeface="Intro Rust" panose="020B0604020202020204" charset="0"/>
      <p:regular r:id="rId66"/>
    </p:embeddedFont>
    <p:embeddedFont>
      <p:font typeface="Labeb Unicode" panose="02000000000000000000" pitchFamily="2" charset="-78"/>
      <p:regular r:id="rId67"/>
    </p:embeddedFont>
    <p:embeddedFont>
      <p:font typeface="MoolBoran" panose="020B0100010101010101" pitchFamily="34" charset="0"/>
      <p:regular r:id="rId68"/>
    </p:embeddedFont>
    <p:embeddedFont>
      <p:font typeface="Script MT Bold" panose="03040602040607080904" pitchFamily="66" charset="0"/>
      <p:bold r:id="rId69"/>
    </p:embeddedFont>
    <p:embeddedFont>
      <p:font typeface="Segoe UI" panose="020B0502040204020203" pitchFamily="34" charset="0"/>
      <p:regular r:id="rId70"/>
      <p:bold r:id="rId71"/>
      <p:italic r:id="rId72"/>
      <p:boldItalic r:id="rId73"/>
    </p:embeddedFont>
    <p:embeddedFont>
      <p:font typeface="Segoe UI Semibold" panose="020B0702040204020203" pitchFamily="34" charset="0"/>
      <p:bold r:id="rId74"/>
      <p:boldItalic r:id="rId75"/>
    </p:embeddedFont>
    <p:embeddedFont>
      <p:font typeface="Sniglet" panose="020B0604020202020204" charset="0"/>
      <p:regular r:id="rId76"/>
    </p:embeddedFont>
    <p:embeddedFont>
      <p:font typeface="Trade Gothic Next Cond" panose="020B0506040303020004" pitchFamily="34" charset="0"/>
      <p:regular r:id="rId77"/>
      <p:bold r:id="rId78"/>
      <p:italic r:id="rId79"/>
      <p:boldItalic r:id="rId80"/>
    </p:embeddedFont>
    <p:embeddedFont>
      <p:font typeface="Tropika" panose="020B0604020202020204" charset="0"/>
      <p:regular r:id="rId81"/>
    </p:embeddedFont>
  </p:embeddedFontLst>
  <p:custDataLst>
    <p:tags r:id="rId8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Menu" id="{E91ADC4F-6FDB-4201-BE28-3C00A731FED2}">
          <p14:sldIdLst>
            <p14:sldId id="256"/>
            <p14:sldId id="258"/>
          </p14:sldIdLst>
        </p14:section>
        <p14:section name="Petunjuk" id="{15918FCC-CBD7-4133-A3A9-9A2712EF7A7C}">
          <p14:sldIdLst>
            <p14:sldId id="269"/>
            <p14:sldId id="304"/>
          </p14:sldIdLst>
        </p14:section>
        <p14:section name="Transliterasi Arab" id="{E08D8598-9799-4FB7-B509-EF6DA66BD55C}">
          <p14:sldIdLst>
            <p14:sldId id="302"/>
            <p14:sldId id="259"/>
            <p14:sldId id="262"/>
            <p14:sldId id="263"/>
            <p14:sldId id="267"/>
            <p14:sldId id="301"/>
            <p14:sldId id="268"/>
          </p14:sldIdLst>
        </p14:section>
        <p14:section name="Bahasa Arab adalah" id="{C12AFBF0-0468-4AD6-A4BC-194964C04E98}">
          <p14:sldIdLst>
            <p14:sldId id="266"/>
            <p14:sldId id="270"/>
            <p14:sldId id="300"/>
          </p14:sldIdLst>
        </p14:section>
        <p14:section name="12 Ilmu Penyusun tata Bahasa Arab" id="{69EE4E01-F43F-4902-9B1C-AF423361A342}">
          <p14:sldIdLst>
            <p14:sldId id="265"/>
            <p14:sldId id="271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</p14:sldIdLst>
        </p14:section>
        <p14:section name="Ilmu Nahwu" id="{0175AA45-17E1-454F-846E-BCD156F701C7}">
          <p14:sldIdLst>
            <p14:sldId id="264"/>
            <p14:sldId id="272"/>
            <p14:sldId id="285"/>
            <p14:sldId id="286"/>
            <p14:sldId id="287"/>
            <p14:sldId id="288"/>
            <p14:sldId id="290"/>
            <p14:sldId id="289"/>
            <p14:sldId id="291"/>
            <p14:sldId id="292"/>
            <p14:sldId id="294"/>
            <p14:sldId id="295"/>
            <p14:sldId id="298"/>
            <p14:sldId id="299"/>
          </p14:sldIdLst>
        </p14:section>
        <p14:section name="Kuis" id="{0827CBCC-B404-4B2F-B5BF-D90CBBDF64B9}">
          <p14:sldIdLst>
            <p14:sldId id="261"/>
            <p14:sldId id="297"/>
          </p14:sldIdLst>
        </p14:section>
        <p14:section name="Profil Penulis" id="{52B31FB9-43C0-4D3D-A5B2-8F948744C6C0}">
          <p14:sldIdLst>
            <p14:sldId id="303"/>
          </p14:sldIdLst>
        </p14:section>
        <p14:section name="Close Page" id="{29031308-A704-488D-8010-4979B64B1942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4640"/>
    <a:srgbClr val="FFF0B4"/>
    <a:srgbClr val="FAC09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9AF402-C920-4577-8BF5-4F5841870696}" v="1647" dt="2022-12-17T12:05:18.4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30" autoAdjust="0"/>
    <p:restoredTop sz="94622" autoAdjust="0"/>
  </p:normalViewPr>
  <p:slideViewPr>
    <p:cSldViewPr>
      <p:cViewPr varScale="1">
        <p:scale>
          <a:sx n="45" d="100"/>
          <a:sy n="45" d="100"/>
        </p:scale>
        <p:origin x="524" y="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6" d="100"/>
        <a:sy n="66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5.fntdata"/><Relationship Id="rId68" Type="http://schemas.openxmlformats.org/officeDocument/2006/relationships/font" Target="fonts/font20.fntdata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74" Type="http://schemas.openxmlformats.org/officeDocument/2006/relationships/font" Target="fonts/font26.fntdata"/><Relationship Id="rId79" Type="http://schemas.openxmlformats.org/officeDocument/2006/relationships/font" Target="fonts/font31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64" Type="http://schemas.openxmlformats.org/officeDocument/2006/relationships/font" Target="fonts/font16.fntdata"/><Relationship Id="rId69" Type="http://schemas.openxmlformats.org/officeDocument/2006/relationships/font" Target="fonts/font21.fntdata"/><Relationship Id="rId77" Type="http://schemas.openxmlformats.org/officeDocument/2006/relationships/font" Target="fonts/font29.fntdata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72" Type="http://schemas.openxmlformats.org/officeDocument/2006/relationships/font" Target="fonts/font24.fntdata"/><Relationship Id="rId80" Type="http://schemas.openxmlformats.org/officeDocument/2006/relationships/font" Target="fonts/font32.fntdata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1.fntdata"/><Relationship Id="rId67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font" Target="fonts/font14.fntdata"/><Relationship Id="rId70" Type="http://schemas.openxmlformats.org/officeDocument/2006/relationships/font" Target="fonts/font22.fntdata"/><Relationship Id="rId75" Type="http://schemas.openxmlformats.org/officeDocument/2006/relationships/font" Target="fonts/font27.fntdata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font" Target="fonts/font12.fntdata"/><Relationship Id="rId65" Type="http://schemas.openxmlformats.org/officeDocument/2006/relationships/font" Target="fonts/font17.fntdata"/><Relationship Id="rId73" Type="http://schemas.openxmlformats.org/officeDocument/2006/relationships/font" Target="fonts/font25.fntdata"/><Relationship Id="rId78" Type="http://schemas.openxmlformats.org/officeDocument/2006/relationships/font" Target="fonts/font30.fntdata"/><Relationship Id="rId81" Type="http://schemas.openxmlformats.org/officeDocument/2006/relationships/font" Target="fonts/font33.fntdata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6" Type="http://schemas.openxmlformats.org/officeDocument/2006/relationships/font" Target="fonts/font28.fntdata"/><Relationship Id="rId7" Type="http://schemas.openxmlformats.org/officeDocument/2006/relationships/slide" Target="slides/slide6.xml"/><Relationship Id="rId71" Type="http://schemas.openxmlformats.org/officeDocument/2006/relationships/font" Target="fonts/font2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8.fntdata"/><Relationship Id="rId87" Type="http://schemas.microsoft.com/office/2015/10/relationships/revisionInfo" Target="revisionInfo.xml"/><Relationship Id="rId61" Type="http://schemas.openxmlformats.org/officeDocument/2006/relationships/font" Target="fonts/font13.fntdata"/><Relationship Id="rId82" Type="http://schemas.openxmlformats.org/officeDocument/2006/relationships/tags" Target="tags/tag1.xml"/></Relationships>
</file>

<file path=ppt/media/audio1.wav>
</file>

<file path=ppt/media/audio2.wav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svg>
</file>

<file path=ppt/media/image39.jpeg>
</file>

<file path=ppt/media/image4.svg>
</file>

<file path=ppt/media/image40.png>
</file>

<file path=ppt/media/image41.png>
</file>

<file path=ppt/media/image42.svg>
</file>

<file path=ppt/media/image43.jpeg>
</file>

<file path=ppt/media/image44.png>
</file>

<file path=ppt/media/image45.jpeg>
</file>

<file path=ppt/media/image46.png>
</file>

<file path=ppt/media/image47.svg>
</file>

<file path=ppt/media/image48.png>
</file>

<file path=ppt/media/image49.png>
</file>

<file path=ppt/media/image5.png>
</file>

<file path=ppt/media/image50.svg>
</file>

<file path=ppt/media/image51.jpeg>
</file>

<file path=ppt/media/image52.jpg>
</file>

<file path=ppt/media/image53.jpeg>
</file>

<file path=ppt/media/image54.jp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jpeg>
</file>

<file path=ppt/media/image61.png>
</file>

<file path=ppt/media/image62.svg>
</file>

<file path=ppt/media/image63.png>
</file>

<file path=ppt/media/image64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88461F-8F11-468A-A52E-9273490AFE9D}" type="datetimeFigureOut">
              <a:rPr lang="en-ID" smtClean="0"/>
              <a:t>17/12/2022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5B6789-F638-4CD3-A53A-30AED98147B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08006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621981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2884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48345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333421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78184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14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869320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15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38264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16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418320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17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256567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18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164091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19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82005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271408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20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542363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21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54713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22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346590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763023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24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084635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25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918711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26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4410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27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002515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28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088979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29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45405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384023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30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17256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31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171691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32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78496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33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06534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34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1009151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35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135932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36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474304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37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8114016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38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390846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39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33849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1719111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40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4895616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41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3039200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42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2452818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43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9322436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44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5421808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45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5856634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46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15881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03447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29109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334321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95666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6789-F638-4CD3-A53A-30AED98147B6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75381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svg"/><Relationship Id="rId18" Type="http://schemas.microsoft.com/office/2007/relationships/hdphoto" Target="../media/hdphoto1.wdp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sv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3.png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11" Type="http://schemas.openxmlformats.org/officeDocument/2006/relationships/image" Target="../media/image8.svg"/><Relationship Id="rId5" Type="http://schemas.openxmlformats.org/officeDocument/2006/relationships/image" Target="../media/image2.svg"/><Relationship Id="rId15" Type="http://schemas.openxmlformats.org/officeDocument/2006/relationships/image" Target="../media/image12.sv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svg"/><Relationship Id="rId1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6" Type="http://schemas.openxmlformats.org/officeDocument/2006/relationships/audio" Target="../media/audio1.wav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6" Type="http://schemas.openxmlformats.org/officeDocument/2006/relationships/audio" Target="../media/audio1.wav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slide" Target="slide2.xml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36.png"/><Relationship Id="rId12" Type="http://schemas.openxmlformats.org/officeDocument/2006/relationships/image" Target="../media/image17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6" Type="http://schemas.openxmlformats.org/officeDocument/2006/relationships/audio" Target="../media/audio1.wav"/><Relationship Id="rId11" Type="http://schemas.openxmlformats.org/officeDocument/2006/relationships/image" Target="../media/image16.png"/><Relationship Id="rId5" Type="http://schemas.openxmlformats.org/officeDocument/2006/relationships/image" Target="../media/image31.svg"/><Relationship Id="rId15" Type="http://schemas.openxmlformats.org/officeDocument/2006/relationships/image" Target="../media/image35.svg"/><Relationship Id="rId10" Type="http://schemas.openxmlformats.org/officeDocument/2006/relationships/slide" Target="slide46.xml"/><Relationship Id="rId4" Type="http://schemas.openxmlformats.org/officeDocument/2006/relationships/image" Target="../media/image30.png"/><Relationship Id="rId9" Type="http://schemas.openxmlformats.org/officeDocument/2006/relationships/image" Target="../media/image33.svg"/><Relationship Id="rId1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5" Type="http://schemas.openxmlformats.org/officeDocument/2006/relationships/audio" Target="../media/audio1.wav"/><Relationship Id="rId4" Type="http://schemas.openxmlformats.org/officeDocument/2006/relationships/image" Target="../media/image3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5" Type="http://schemas.openxmlformats.org/officeDocument/2006/relationships/audio" Target="../media/audio1.wav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13" Type="http://schemas.openxmlformats.org/officeDocument/2006/relationships/slide" Target="slide2.xml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33.svg"/><Relationship Id="rId12" Type="http://schemas.openxmlformats.org/officeDocument/2006/relationships/image" Target="../media/image17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6" Type="http://schemas.openxmlformats.org/officeDocument/2006/relationships/image" Target="../media/image32.png"/><Relationship Id="rId11" Type="http://schemas.openxmlformats.org/officeDocument/2006/relationships/image" Target="../media/image16.png"/><Relationship Id="rId5" Type="http://schemas.openxmlformats.org/officeDocument/2006/relationships/image" Target="../media/image31.svg"/><Relationship Id="rId15" Type="http://schemas.openxmlformats.org/officeDocument/2006/relationships/image" Target="../media/image35.svg"/><Relationship Id="rId10" Type="http://schemas.openxmlformats.org/officeDocument/2006/relationships/slide" Target="slide46.xml"/><Relationship Id="rId4" Type="http://schemas.openxmlformats.org/officeDocument/2006/relationships/image" Target="../media/image30.png"/><Relationship Id="rId9" Type="http://schemas.openxmlformats.org/officeDocument/2006/relationships/image" Target="../media/image36.png"/><Relationship Id="rId1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21.xml"/><Relationship Id="rId13" Type="http://schemas.openxmlformats.org/officeDocument/2006/relationships/slide" Target="slide26.xml"/><Relationship Id="rId3" Type="http://schemas.openxmlformats.org/officeDocument/2006/relationships/notesSlide" Target="../notesSlides/notesSlide16.xml"/><Relationship Id="rId7" Type="http://schemas.openxmlformats.org/officeDocument/2006/relationships/slide" Target="slide20.xml"/><Relationship Id="rId12" Type="http://schemas.openxmlformats.org/officeDocument/2006/relationships/slide" Target="slide2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6" Type="http://schemas.openxmlformats.org/officeDocument/2006/relationships/slide" Target="slide19.xml"/><Relationship Id="rId11" Type="http://schemas.openxmlformats.org/officeDocument/2006/relationships/slide" Target="slide24.xml"/><Relationship Id="rId5" Type="http://schemas.openxmlformats.org/officeDocument/2006/relationships/audio" Target="../media/audio1.wav"/><Relationship Id="rId15" Type="http://schemas.openxmlformats.org/officeDocument/2006/relationships/slide" Target="slide28.xml"/><Relationship Id="rId10" Type="http://schemas.openxmlformats.org/officeDocument/2006/relationships/slide" Target="slide23.xml"/><Relationship Id="rId4" Type="http://schemas.openxmlformats.org/officeDocument/2006/relationships/slide" Target="slide18.xml"/><Relationship Id="rId9" Type="http://schemas.openxmlformats.org/officeDocument/2006/relationships/slide" Target="slide22.xml"/><Relationship Id="rId14" Type="http://schemas.openxmlformats.org/officeDocument/2006/relationships/slide" Target="slide2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6.png"/><Relationship Id="rId18" Type="http://schemas.openxmlformats.org/officeDocument/2006/relationships/image" Target="../media/image20.png"/><Relationship Id="rId26" Type="http://schemas.openxmlformats.org/officeDocument/2006/relationships/slide" Target="slide43.xml"/><Relationship Id="rId3" Type="http://schemas.openxmlformats.org/officeDocument/2006/relationships/notesSlide" Target="../notesSlides/notesSlide2.xml"/><Relationship Id="rId21" Type="http://schemas.openxmlformats.org/officeDocument/2006/relationships/image" Target="../media/image22.png"/><Relationship Id="rId7" Type="http://schemas.openxmlformats.org/officeDocument/2006/relationships/image" Target="../media/image4.svg"/><Relationship Id="rId12" Type="http://schemas.openxmlformats.org/officeDocument/2006/relationships/slide" Target="slide46.xml"/><Relationship Id="rId17" Type="http://schemas.openxmlformats.org/officeDocument/2006/relationships/slide" Target="slide5.xml"/><Relationship Id="rId25" Type="http://schemas.openxmlformats.org/officeDocument/2006/relationships/image" Target="../media/image25.sv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9.svg"/><Relationship Id="rId20" Type="http://schemas.openxmlformats.org/officeDocument/2006/relationships/slide" Target="slide12.xml"/><Relationship Id="rId29" Type="http://schemas.openxmlformats.org/officeDocument/2006/relationships/slide" Target="slide45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11" Type="http://schemas.openxmlformats.org/officeDocument/2006/relationships/audio" Target="../media/audio1.wav"/><Relationship Id="rId24" Type="http://schemas.openxmlformats.org/officeDocument/2006/relationships/image" Target="../media/image24.png"/><Relationship Id="rId32" Type="http://schemas.openxmlformats.org/officeDocument/2006/relationships/image" Target="../media/image29.png"/><Relationship Id="rId5" Type="http://schemas.microsoft.com/office/2007/relationships/hdphoto" Target="../media/hdphoto2.wdp"/><Relationship Id="rId15" Type="http://schemas.openxmlformats.org/officeDocument/2006/relationships/image" Target="../media/image18.png"/><Relationship Id="rId23" Type="http://schemas.openxmlformats.org/officeDocument/2006/relationships/slide" Target="slide15.xml"/><Relationship Id="rId28" Type="http://schemas.openxmlformats.org/officeDocument/2006/relationships/image" Target="../media/image27.svg"/><Relationship Id="rId10" Type="http://schemas.openxmlformats.org/officeDocument/2006/relationships/slide" Target="slide3.xml"/><Relationship Id="rId19" Type="http://schemas.openxmlformats.org/officeDocument/2006/relationships/image" Target="../media/image21.svg"/><Relationship Id="rId31" Type="http://schemas.openxmlformats.org/officeDocument/2006/relationships/slide" Target="slide29.xml"/><Relationship Id="rId4" Type="http://schemas.openxmlformats.org/officeDocument/2006/relationships/image" Target="../media/image15.png"/><Relationship Id="rId9" Type="http://schemas.openxmlformats.org/officeDocument/2006/relationships/image" Target="../media/image6.svg"/><Relationship Id="rId14" Type="http://schemas.openxmlformats.org/officeDocument/2006/relationships/image" Target="../media/image17.svg"/><Relationship Id="rId22" Type="http://schemas.openxmlformats.org/officeDocument/2006/relationships/image" Target="../media/image23.svg"/><Relationship Id="rId27" Type="http://schemas.openxmlformats.org/officeDocument/2006/relationships/image" Target="../media/image26.png"/><Relationship Id="rId30" Type="http://schemas.openxmlformats.org/officeDocument/2006/relationships/image" Target="../media/image2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9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16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slide" Target="slide2.xml"/><Relationship Id="rId3" Type="http://schemas.openxmlformats.org/officeDocument/2006/relationships/notesSlide" Target="../notesSlides/notesSlide29.xml"/><Relationship Id="rId7" Type="http://schemas.openxmlformats.org/officeDocument/2006/relationships/image" Target="../media/image36.png"/><Relationship Id="rId12" Type="http://schemas.openxmlformats.org/officeDocument/2006/relationships/image" Target="../media/image17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0.xml"/><Relationship Id="rId6" Type="http://schemas.openxmlformats.org/officeDocument/2006/relationships/audio" Target="../media/audio1.wav"/><Relationship Id="rId11" Type="http://schemas.openxmlformats.org/officeDocument/2006/relationships/image" Target="../media/image16.png"/><Relationship Id="rId5" Type="http://schemas.openxmlformats.org/officeDocument/2006/relationships/image" Target="../media/image31.svg"/><Relationship Id="rId15" Type="http://schemas.openxmlformats.org/officeDocument/2006/relationships/image" Target="../media/image35.svg"/><Relationship Id="rId10" Type="http://schemas.openxmlformats.org/officeDocument/2006/relationships/slide" Target="slide46.xml"/><Relationship Id="rId4" Type="http://schemas.openxmlformats.org/officeDocument/2006/relationships/image" Target="../media/image30.png"/><Relationship Id="rId9" Type="http://schemas.openxmlformats.org/officeDocument/2006/relationships/image" Target="../media/image33.svg"/><Relationship Id="rId1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46.xml"/><Relationship Id="rId13" Type="http://schemas.openxmlformats.org/officeDocument/2006/relationships/image" Target="../media/image34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33.svg"/><Relationship Id="rId12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32.png"/><Relationship Id="rId11" Type="http://schemas.openxmlformats.org/officeDocument/2006/relationships/image" Target="../media/image17.svg"/><Relationship Id="rId5" Type="http://schemas.openxmlformats.org/officeDocument/2006/relationships/image" Target="../media/image31.svg"/><Relationship Id="rId15" Type="http://schemas.openxmlformats.org/officeDocument/2006/relationships/image" Target="../media/image36.png"/><Relationship Id="rId10" Type="http://schemas.openxmlformats.org/officeDocument/2006/relationships/image" Target="../media/image16.png"/><Relationship Id="rId4" Type="http://schemas.openxmlformats.org/officeDocument/2006/relationships/image" Target="../media/image30.png"/><Relationship Id="rId9" Type="http://schemas.openxmlformats.org/officeDocument/2006/relationships/audio" Target="../media/audio1.wav"/><Relationship Id="rId14" Type="http://schemas.openxmlformats.org/officeDocument/2006/relationships/image" Target="../media/image35.sv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" Target="slide31.xml"/><Relationship Id="rId3" Type="http://schemas.openxmlformats.org/officeDocument/2006/relationships/notesSlide" Target="../notesSlides/notesSlide30.xml"/><Relationship Id="rId7" Type="http://schemas.openxmlformats.org/officeDocument/2006/relationships/audio" Target="../media/audio2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1.xml"/><Relationship Id="rId6" Type="http://schemas.openxmlformats.org/officeDocument/2006/relationships/slide" Target="slide41.xml"/><Relationship Id="rId5" Type="http://schemas.openxmlformats.org/officeDocument/2006/relationships/audio" Target="../media/audio1.wav"/><Relationship Id="rId4" Type="http://schemas.openxmlformats.org/officeDocument/2006/relationships/slide" Target="slide38.xml"/><Relationship Id="rId9" Type="http://schemas.openxmlformats.org/officeDocument/2006/relationships/slide" Target="slide3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2.xml"/><Relationship Id="rId6" Type="http://schemas.openxmlformats.org/officeDocument/2006/relationships/image" Target="../media/image37.png"/><Relationship Id="rId5" Type="http://schemas.openxmlformats.org/officeDocument/2006/relationships/audio" Target="../media/audio1.wav"/><Relationship Id="rId4" Type="http://schemas.openxmlformats.org/officeDocument/2006/relationships/slide" Target="slide3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3.xml"/><Relationship Id="rId4" Type="http://schemas.openxmlformats.org/officeDocument/2006/relationships/audio" Target="../media/audio1.wav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notesSlide" Target="../notesSlides/notesSlide33.xml"/><Relationship Id="rId7" Type="http://schemas.openxmlformats.org/officeDocument/2006/relationships/image" Target="../media/image3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4.xml"/><Relationship Id="rId6" Type="http://schemas.openxmlformats.org/officeDocument/2006/relationships/audio" Target="../media/audio1.wav"/><Relationship Id="rId5" Type="http://schemas.openxmlformats.org/officeDocument/2006/relationships/image" Target="../media/image42.svg"/><Relationship Id="rId10" Type="http://schemas.openxmlformats.org/officeDocument/2006/relationships/image" Target="../media/image38.svg"/><Relationship Id="rId4" Type="http://schemas.openxmlformats.org/officeDocument/2006/relationships/image" Target="../media/image41.png"/><Relationship Id="rId9" Type="http://schemas.openxmlformats.org/officeDocument/2006/relationships/image" Target="../media/image3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5.xml"/><Relationship Id="rId5" Type="http://schemas.openxmlformats.org/officeDocument/2006/relationships/audio" Target="../media/audio1.wav"/><Relationship Id="rId4" Type="http://schemas.openxmlformats.org/officeDocument/2006/relationships/image" Target="../media/image43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6.xml"/><Relationship Id="rId5" Type="http://schemas.openxmlformats.org/officeDocument/2006/relationships/audio" Target="../media/audio1.wav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7.xml"/><Relationship Id="rId4" Type="http://schemas.openxmlformats.org/officeDocument/2006/relationships/audio" Target="../media/audio1.wav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8.xml"/><Relationship Id="rId5" Type="http://schemas.openxmlformats.org/officeDocument/2006/relationships/audio" Target="../media/audio1.wav"/><Relationship Id="rId4" Type="http://schemas.openxmlformats.org/officeDocument/2006/relationships/image" Target="../media/image45.jpe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13" Type="http://schemas.openxmlformats.org/officeDocument/2006/relationships/image" Target="../media/image37.png"/><Relationship Id="rId3" Type="http://schemas.openxmlformats.org/officeDocument/2006/relationships/notesSlide" Target="../notesSlides/notesSlide38.xml"/><Relationship Id="rId7" Type="http://schemas.openxmlformats.org/officeDocument/2006/relationships/image" Target="../media/image47.svg"/><Relationship Id="rId12" Type="http://schemas.openxmlformats.org/officeDocument/2006/relationships/slide" Target="slide3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9.xml"/><Relationship Id="rId6" Type="http://schemas.openxmlformats.org/officeDocument/2006/relationships/image" Target="../media/image46.png"/><Relationship Id="rId11" Type="http://schemas.openxmlformats.org/officeDocument/2006/relationships/image" Target="../media/image36.png"/><Relationship Id="rId5" Type="http://schemas.microsoft.com/office/2007/relationships/hdphoto" Target="../media/hdphoto2.wdp"/><Relationship Id="rId10" Type="http://schemas.openxmlformats.org/officeDocument/2006/relationships/audio" Target="../media/audio1.wav"/><Relationship Id="rId4" Type="http://schemas.openxmlformats.org/officeDocument/2006/relationships/image" Target="../media/image15.png"/><Relationship Id="rId9" Type="http://schemas.microsoft.com/office/2007/relationships/hdphoto" Target="../media/hdphoto3.wdp"/><Relationship Id="rId14" Type="http://schemas.openxmlformats.org/officeDocument/2006/relationships/image" Target="../media/image38.sv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svg"/><Relationship Id="rId3" Type="http://schemas.openxmlformats.org/officeDocument/2006/relationships/video" Target="https://www.youtube.com/embed/Vxam8vOrtC8?feature=oembed" TargetMode="External"/><Relationship Id="rId7" Type="http://schemas.openxmlformats.org/officeDocument/2006/relationships/image" Target="../media/image49.png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notesSlide" Target="../notesSlides/notesSlide39.xml"/><Relationship Id="rId11" Type="http://schemas.openxmlformats.org/officeDocument/2006/relationships/image" Target="../media/image52.jp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1.jpeg"/><Relationship Id="rId4" Type="http://schemas.openxmlformats.org/officeDocument/2006/relationships/tags" Target="../tags/tag42.xml"/><Relationship Id="rId9" Type="http://schemas.openxmlformats.org/officeDocument/2006/relationships/audio" Target="../media/audio1.wav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3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6" Type="http://schemas.openxmlformats.org/officeDocument/2006/relationships/image" Target="../media/image17.svg"/><Relationship Id="rId11" Type="http://schemas.openxmlformats.org/officeDocument/2006/relationships/image" Target="../media/image38.svg"/><Relationship Id="rId5" Type="http://schemas.openxmlformats.org/officeDocument/2006/relationships/image" Target="../media/image16.png"/><Relationship Id="rId10" Type="http://schemas.openxmlformats.org/officeDocument/2006/relationships/image" Target="../media/image37.png"/><Relationship Id="rId4" Type="http://schemas.openxmlformats.org/officeDocument/2006/relationships/audio" Target="../media/audio1.wav"/><Relationship Id="rId9" Type="http://schemas.openxmlformats.org/officeDocument/2006/relationships/image" Target="../media/image36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svg"/><Relationship Id="rId13" Type="http://schemas.openxmlformats.org/officeDocument/2006/relationships/audio" Target="../media/audio1.wav"/><Relationship Id="rId3" Type="http://schemas.openxmlformats.org/officeDocument/2006/relationships/video" Target="https://www.youtube.com/embed/YIILVeUuZSs?feature=oembed" TargetMode="External"/><Relationship Id="rId7" Type="http://schemas.openxmlformats.org/officeDocument/2006/relationships/image" Target="../media/image49.png"/><Relationship Id="rId12" Type="http://schemas.openxmlformats.org/officeDocument/2006/relationships/image" Target="../media/image54.jpg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notesSlide" Target="../notesSlides/notesSlide40.xml"/><Relationship Id="rId11" Type="http://schemas.openxmlformats.org/officeDocument/2006/relationships/image" Target="../media/image53.jpe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7.svg"/><Relationship Id="rId4" Type="http://schemas.openxmlformats.org/officeDocument/2006/relationships/tags" Target="../tags/tag45.xml"/><Relationship Id="rId9" Type="http://schemas.openxmlformats.org/officeDocument/2006/relationships/image" Target="../media/image46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notesSlide" Target="../notesSlides/notesSlide41.xml"/><Relationship Id="rId7" Type="http://schemas.openxmlformats.org/officeDocument/2006/relationships/image" Target="../media/image3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6.xml"/><Relationship Id="rId6" Type="http://schemas.openxmlformats.org/officeDocument/2006/relationships/audio" Target="../media/audio1.wav"/><Relationship Id="rId5" Type="http://schemas.openxmlformats.org/officeDocument/2006/relationships/image" Target="../media/image31.svg"/><Relationship Id="rId10" Type="http://schemas.openxmlformats.org/officeDocument/2006/relationships/image" Target="../media/image38.svg"/><Relationship Id="rId4" Type="http://schemas.openxmlformats.org/officeDocument/2006/relationships/image" Target="../media/image30.png"/><Relationship Id="rId9" Type="http://schemas.openxmlformats.org/officeDocument/2006/relationships/image" Target="../media/image37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notesSlide" Target="../notesSlides/notesSlide42.xml"/><Relationship Id="rId7" Type="http://schemas.openxmlformats.org/officeDocument/2006/relationships/image" Target="../media/image5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7.xml"/><Relationship Id="rId6" Type="http://schemas.openxmlformats.org/officeDocument/2006/relationships/hyperlink" Target="https://www.bisa.id/" TargetMode="External"/><Relationship Id="rId5" Type="http://schemas.openxmlformats.org/officeDocument/2006/relationships/image" Target="../media/image55.png"/><Relationship Id="rId4" Type="http://schemas.openxmlformats.org/officeDocument/2006/relationships/hyperlink" Target="https://nahwushorof.abdussalam.com/" TargetMode="Externa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13" Type="http://schemas.openxmlformats.org/officeDocument/2006/relationships/image" Target="../media/image34.png"/><Relationship Id="rId3" Type="http://schemas.openxmlformats.org/officeDocument/2006/relationships/notesSlide" Target="../notesSlides/notesSlide43.xml"/><Relationship Id="rId7" Type="http://schemas.openxmlformats.org/officeDocument/2006/relationships/image" Target="../media/image36.png"/><Relationship Id="rId12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8.xml"/><Relationship Id="rId6" Type="http://schemas.openxmlformats.org/officeDocument/2006/relationships/audio" Target="../media/audio1.wav"/><Relationship Id="rId11" Type="http://schemas.openxmlformats.org/officeDocument/2006/relationships/image" Target="../media/image17.svg"/><Relationship Id="rId5" Type="http://schemas.openxmlformats.org/officeDocument/2006/relationships/image" Target="../media/image31.svg"/><Relationship Id="rId10" Type="http://schemas.openxmlformats.org/officeDocument/2006/relationships/image" Target="../media/image16.png"/><Relationship Id="rId4" Type="http://schemas.openxmlformats.org/officeDocument/2006/relationships/image" Target="../media/image30.png"/><Relationship Id="rId9" Type="http://schemas.openxmlformats.org/officeDocument/2006/relationships/slide" Target="slide46.xml"/><Relationship Id="rId14" Type="http://schemas.openxmlformats.org/officeDocument/2006/relationships/image" Target="../media/image35.sv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notesSlide" Target="../notesSlides/notesSlide44.xml"/><Relationship Id="rId7" Type="http://schemas.openxmlformats.org/officeDocument/2006/relationships/image" Target="../media/image3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9.xml"/><Relationship Id="rId6" Type="http://schemas.openxmlformats.org/officeDocument/2006/relationships/image" Target="../media/image37.png"/><Relationship Id="rId5" Type="http://schemas.openxmlformats.org/officeDocument/2006/relationships/image" Target="../media/image47.svg"/><Relationship Id="rId10" Type="http://schemas.openxmlformats.org/officeDocument/2006/relationships/image" Target="../media/image59.png"/><Relationship Id="rId4" Type="http://schemas.openxmlformats.org/officeDocument/2006/relationships/image" Target="../media/image46.png"/><Relationship Id="rId9" Type="http://schemas.openxmlformats.org/officeDocument/2006/relationships/image" Target="../media/image58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13" Type="http://schemas.openxmlformats.org/officeDocument/2006/relationships/image" Target="../media/image35.svg"/><Relationship Id="rId3" Type="http://schemas.openxmlformats.org/officeDocument/2006/relationships/notesSlide" Target="../notesSlides/notesSlide45.xml"/><Relationship Id="rId7" Type="http://schemas.openxmlformats.org/officeDocument/2006/relationships/slide" Target="slide46.xml"/><Relationship Id="rId12" Type="http://schemas.openxmlformats.org/officeDocument/2006/relationships/image" Target="../media/image3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0.xml"/><Relationship Id="rId6" Type="http://schemas.openxmlformats.org/officeDocument/2006/relationships/image" Target="../media/image60.jpeg"/><Relationship Id="rId11" Type="http://schemas.openxmlformats.org/officeDocument/2006/relationships/slide" Target="slide2.xml"/><Relationship Id="rId5" Type="http://schemas.openxmlformats.org/officeDocument/2006/relationships/image" Target="../media/image47.svg"/><Relationship Id="rId10" Type="http://schemas.openxmlformats.org/officeDocument/2006/relationships/image" Target="../media/image17.svg"/><Relationship Id="rId4" Type="http://schemas.openxmlformats.org/officeDocument/2006/relationships/image" Target="../media/image46.png"/><Relationship Id="rId9" Type="http://schemas.openxmlformats.org/officeDocument/2006/relationships/image" Target="../media/image16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svg"/><Relationship Id="rId3" Type="http://schemas.openxmlformats.org/officeDocument/2006/relationships/notesSlide" Target="../notesSlides/notesSlide46.xml"/><Relationship Id="rId7" Type="http://schemas.openxmlformats.org/officeDocument/2006/relationships/image" Target="../media/image6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1.xml"/><Relationship Id="rId6" Type="http://schemas.openxmlformats.org/officeDocument/2006/relationships/audio" Target="../media/audio1.wav"/><Relationship Id="rId5" Type="http://schemas.openxmlformats.org/officeDocument/2006/relationships/image" Target="../media/image62.svg"/><Relationship Id="rId4" Type="http://schemas.openxmlformats.org/officeDocument/2006/relationships/image" Target="../media/image6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slide" Target="slide2.xml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36.png"/><Relationship Id="rId12" Type="http://schemas.openxmlformats.org/officeDocument/2006/relationships/image" Target="../media/image17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audio" Target="../media/audio1.wav"/><Relationship Id="rId11" Type="http://schemas.openxmlformats.org/officeDocument/2006/relationships/image" Target="../media/image16.png"/><Relationship Id="rId5" Type="http://schemas.openxmlformats.org/officeDocument/2006/relationships/image" Target="../media/image31.svg"/><Relationship Id="rId15" Type="http://schemas.openxmlformats.org/officeDocument/2006/relationships/image" Target="../media/image35.svg"/><Relationship Id="rId10" Type="http://schemas.openxmlformats.org/officeDocument/2006/relationships/slide" Target="slide46.xml"/><Relationship Id="rId4" Type="http://schemas.openxmlformats.org/officeDocument/2006/relationships/image" Target="../media/image30.png"/><Relationship Id="rId9" Type="http://schemas.openxmlformats.org/officeDocument/2006/relationships/image" Target="../media/image33.svg"/><Relationship Id="rId14" Type="http://schemas.openxmlformats.org/officeDocument/2006/relationships/image" Target="../media/image3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6" Type="http://schemas.openxmlformats.org/officeDocument/2006/relationships/audio" Target="../media/audio1.wav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audio" Target="../media/audio1.wav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6" Type="http://schemas.openxmlformats.org/officeDocument/2006/relationships/audio" Target="../media/audio1.wav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6" Type="http://schemas.openxmlformats.org/officeDocument/2006/relationships/audio" Target="../media/audio1.wav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5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 cstate="print">
            <a:alphaModFix amt="41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3919753" y="-970180"/>
            <a:ext cx="4967363" cy="4967363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783035" y="721620"/>
            <a:ext cx="16721928" cy="8751636"/>
            <a:chOff x="0" y="0"/>
            <a:chExt cx="5656553" cy="296043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56553" cy="2960430"/>
            </a:xfrm>
            <a:custGeom>
              <a:avLst/>
              <a:gdLst/>
              <a:ahLst/>
              <a:cxnLst/>
              <a:rect l="l" t="t" r="r" b="b"/>
              <a:pathLst>
                <a:path w="5656553" h="2960430">
                  <a:moveTo>
                    <a:pt x="0" y="0"/>
                  </a:moveTo>
                  <a:lnTo>
                    <a:pt x="5656553" y="0"/>
                  </a:lnTo>
                  <a:lnTo>
                    <a:pt x="5656553" y="2960430"/>
                  </a:lnTo>
                  <a:lnTo>
                    <a:pt x="0" y="2960430"/>
                  </a:lnTo>
                  <a:close/>
                </a:path>
              </a:pathLst>
            </a:custGeom>
            <a:solidFill>
              <a:srgbClr val="F6EABE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-36186" y="0"/>
            <a:ext cx="3972652" cy="41148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8" cstate="print">
            <a:alphaModFix amt="58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t="22214"/>
          <a:stretch>
            <a:fillRect/>
          </a:stretch>
        </p:blipFill>
        <p:spPr>
          <a:xfrm>
            <a:off x="15808577" y="721620"/>
            <a:ext cx="1450723" cy="316575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4471489" y="4304176"/>
            <a:ext cx="902550" cy="90255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2801600" y="4762500"/>
            <a:ext cx="3742689" cy="3989300"/>
          </a:xfrm>
          <a:prstGeom prst="rect">
            <a:avLst/>
          </a:prstGeom>
        </p:spPr>
      </p:pic>
      <p:pic>
        <p:nvPicPr>
          <p:cNvPr id="11" name="Picture 11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7573200" y="5739003"/>
            <a:ext cx="3141599" cy="176715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4922764" y="2838684"/>
            <a:ext cx="8611499" cy="933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17"/>
              </a:lnSpc>
              <a:spcBef>
                <a:spcPct val="0"/>
              </a:spcBef>
            </a:pPr>
            <a:r>
              <a:rPr lang="en-US" sz="5440" dirty="0">
                <a:solidFill>
                  <a:srgbClr val="AD7541"/>
                </a:solidFill>
                <a:latin typeface="Sniglet"/>
              </a:rPr>
              <a:t>Sang 'Ibu' Tata Bahasa Arab</a:t>
            </a:r>
          </a:p>
        </p:txBody>
      </p:sp>
      <p:sp>
        <p:nvSpPr>
          <p:cNvPr id="13" name="AutoShape 13"/>
          <p:cNvSpPr/>
          <p:nvPr/>
        </p:nvSpPr>
        <p:spPr>
          <a:xfrm>
            <a:off x="5982394" y="2776578"/>
            <a:ext cx="6492240" cy="0"/>
          </a:xfrm>
          <a:prstGeom prst="line">
            <a:avLst/>
          </a:prstGeom>
          <a:ln w="85725" cap="flat">
            <a:solidFill>
              <a:srgbClr val="EDD982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6E811DD-A6E6-9BD2-E452-4567D51094E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861487" y="1080316"/>
            <a:ext cx="8760711" cy="2462997"/>
          </a:xfrm>
          <a:prstGeom prst="rect">
            <a:avLst/>
          </a:prstGeom>
        </p:spPr>
      </p:pic>
      <p:pic>
        <p:nvPicPr>
          <p:cNvPr id="21" name="Picture 20" descr="A picture containing clipart&#10;&#10;Description automatically generated">
            <a:extLst>
              <a:ext uri="{FF2B5EF4-FFF2-40B4-BE49-F238E27FC236}">
                <a16:creationId xmlns:a16="http://schemas.microsoft.com/office/drawing/2014/main" id="{ECDFDECE-6476-0053-EBF7-805FB65737E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7091" b="94578" l="10000" r="90000">
                        <a14:foregroundMark x1="46462" y1="8863" x2="46462" y2="8863"/>
                        <a14:foregroundMark x1="48923" y1="7091" x2="48923" y2="7091"/>
                        <a14:foregroundMark x1="56000" y1="94578" x2="56000" y2="94578"/>
                        <a14:backgroundMark x1="39077" y1="52346" x2="39077" y2="523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71600" y="3887370"/>
            <a:ext cx="3741790" cy="5520579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265930-002B-CC86-F0DA-EB3B4111EF0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215" b="96552" l="4023" r="96169">
                        <a14:foregroundMark x1="40421" y1="46743" x2="40421" y2="46743"/>
                        <a14:foregroundMark x1="42146" y1="41379" x2="42146" y2="41379"/>
                        <a14:foregroundMark x1="4023" y1="37739" x2="4023" y2="37739"/>
                        <a14:foregroundMark x1="96360" y1="39655" x2="96360" y2="39655"/>
                        <a14:foregroundMark x1="52874" y1="8621" x2="52874" y2="8621"/>
                        <a14:foregroundMark x1="51149" y1="6322" x2="51149" y2="6322"/>
                        <a14:foregroundMark x1="47510" y1="4215" x2="47510" y2="4215"/>
                        <a14:foregroundMark x1="59195" y1="94828" x2="59195" y2="94828"/>
                        <a14:foregroundMark x1="52490" y1="96552" x2="52490" y2="96552"/>
                        <a14:backgroundMark x1="4406" y1="13602" x2="4406" y2="13602"/>
                        <a14:backgroundMark x1="8429" y1="8621" x2="8429" y2="86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71974" y="371474"/>
            <a:ext cx="9544050" cy="954405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A129F13-271B-F00F-EE67-BF52FC58DF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76785" y="571500"/>
            <a:ext cx="873442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Tabel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3: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Tabel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Transliterasi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Vokal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Rangkap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E31282-527B-B0CC-A750-B6ED75DDD1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7416252"/>
              </p:ext>
            </p:extLst>
          </p:nvPr>
        </p:nvGraphicFramePr>
        <p:xfrm>
          <a:off x="1424170" y="2296353"/>
          <a:ext cx="15390001" cy="20089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27286">
                  <a:extLst>
                    <a:ext uri="{9D8B030D-6E8A-4147-A177-3AD203B41FA5}">
                      <a16:colId xmlns:a16="http://schemas.microsoft.com/office/drawing/2014/main" val="3107123494"/>
                    </a:ext>
                  </a:extLst>
                </a:gridCol>
                <a:gridCol w="3241916">
                  <a:extLst>
                    <a:ext uri="{9D8B030D-6E8A-4147-A177-3AD203B41FA5}">
                      <a16:colId xmlns:a16="http://schemas.microsoft.com/office/drawing/2014/main" val="1424388491"/>
                    </a:ext>
                  </a:extLst>
                </a:gridCol>
                <a:gridCol w="3140022">
                  <a:extLst>
                    <a:ext uri="{9D8B030D-6E8A-4147-A177-3AD203B41FA5}">
                      <a16:colId xmlns:a16="http://schemas.microsoft.com/office/drawing/2014/main" val="3503091742"/>
                    </a:ext>
                  </a:extLst>
                </a:gridCol>
                <a:gridCol w="5880777">
                  <a:extLst>
                    <a:ext uri="{9D8B030D-6E8A-4147-A177-3AD203B41FA5}">
                      <a16:colId xmlns:a16="http://schemas.microsoft.com/office/drawing/2014/main" val="2431145804"/>
                    </a:ext>
                  </a:extLst>
                </a:gridCol>
              </a:tblGrid>
              <a:tr h="719349"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 err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Huruf</a:t>
                      </a:r>
                      <a:r>
                        <a:rPr lang="en-US" sz="4000" b="1" dirty="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 Arab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Nama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Huruf Latin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Nama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152879"/>
                  </a:ext>
                </a:extLst>
              </a:tr>
              <a:tr h="546270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Traditional Arabic" panose="02010000000000000000" pitchFamily="2" charset="-78"/>
                        </a:rPr>
                        <a:t>يْ.َ..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Fathah</a:t>
                      </a:r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 dan </a:t>
                      </a:r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ya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ai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a dan u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241140870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Traditional Arabic" panose="02010000000000000000" pitchFamily="2" charset="-78"/>
                        </a:rPr>
                        <a:t>وْ.َ..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Fathah dan wau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au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a dan u 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124706793"/>
                  </a:ext>
                </a:extLst>
              </a:tr>
            </a:tbl>
          </a:graphicData>
        </a:graphic>
      </p:graphicFrame>
      <p:sp>
        <p:nvSpPr>
          <p:cNvPr id="3" name="Isosceles Triangle 2">
            <a:hlinkClick r:id="" action="ppaction://hlinkshowjump?jump=next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A616FCC1-B5B0-0ACA-B503-0E098E743C25}"/>
              </a:ext>
            </a:extLst>
          </p:cNvPr>
          <p:cNvSpPr/>
          <p:nvPr/>
        </p:nvSpPr>
        <p:spPr>
          <a:xfrm rot="5400000">
            <a:off x="15911353" y="8701778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Isosceles Triangle 4">
            <a:hlinkClick r:id="" action="ppaction://hlinkshowjump?jump=previous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05AC3D6D-829C-DC33-F6E9-7B5142B3F767}"/>
              </a:ext>
            </a:extLst>
          </p:cNvPr>
          <p:cNvSpPr/>
          <p:nvPr/>
        </p:nvSpPr>
        <p:spPr>
          <a:xfrm rot="16200000" flipH="1">
            <a:off x="1170534" y="8700458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78135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265930-002B-CC86-F0DA-EB3B4111EF0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215" b="96552" l="4023" r="96169">
                        <a14:foregroundMark x1="40421" y1="46743" x2="40421" y2="46743"/>
                        <a14:foregroundMark x1="42146" y1="41379" x2="42146" y2="41379"/>
                        <a14:foregroundMark x1="4023" y1="37739" x2="4023" y2="37739"/>
                        <a14:foregroundMark x1="96360" y1="39655" x2="96360" y2="39655"/>
                        <a14:foregroundMark x1="52874" y1="8621" x2="52874" y2="8621"/>
                        <a14:foregroundMark x1="51149" y1="6322" x2="51149" y2="6322"/>
                        <a14:foregroundMark x1="47510" y1="4215" x2="47510" y2="4215"/>
                        <a14:foregroundMark x1="59195" y1="94828" x2="59195" y2="94828"/>
                        <a14:foregroundMark x1="52490" y1="96552" x2="52490" y2="96552"/>
                        <a14:backgroundMark x1="4406" y1="13602" x2="4406" y2="13602"/>
                        <a14:backgroundMark x1="8429" y1="8621" x2="8429" y2="86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71974" y="371474"/>
            <a:ext cx="9544050" cy="954405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64C614A-7F26-2055-64DD-B0855737A8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2591708"/>
              </p:ext>
            </p:extLst>
          </p:nvPr>
        </p:nvGraphicFramePr>
        <p:xfrm>
          <a:off x="1448998" y="1982070"/>
          <a:ext cx="15390001" cy="33713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27286">
                  <a:extLst>
                    <a:ext uri="{9D8B030D-6E8A-4147-A177-3AD203B41FA5}">
                      <a16:colId xmlns:a16="http://schemas.microsoft.com/office/drawing/2014/main" val="3107123494"/>
                    </a:ext>
                  </a:extLst>
                </a:gridCol>
                <a:gridCol w="3241916">
                  <a:extLst>
                    <a:ext uri="{9D8B030D-6E8A-4147-A177-3AD203B41FA5}">
                      <a16:colId xmlns:a16="http://schemas.microsoft.com/office/drawing/2014/main" val="1424388491"/>
                    </a:ext>
                  </a:extLst>
                </a:gridCol>
                <a:gridCol w="3140022">
                  <a:extLst>
                    <a:ext uri="{9D8B030D-6E8A-4147-A177-3AD203B41FA5}">
                      <a16:colId xmlns:a16="http://schemas.microsoft.com/office/drawing/2014/main" val="3503091742"/>
                    </a:ext>
                  </a:extLst>
                </a:gridCol>
                <a:gridCol w="5880777">
                  <a:extLst>
                    <a:ext uri="{9D8B030D-6E8A-4147-A177-3AD203B41FA5}">
                      <a16:colId xmlns:a16="http://schemas.microsoft.com/office/drawing/2014/main" val="2431145804"/>
                    </a:ext>
                  </a:extLst>
                </a:gridCol>
              </a:tblGrid>
              <a:tr h="719349"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Huruf Arab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Nama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Huruf Latin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Nama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152879"/>
                  </a:ext>
                </a:extLst>
              </a:tr>
              <a:tr h="546270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Traditional Arabic" panose="02010000000000000000" pitchFamily="2" charset="-78"/>
                        </a:rPr>
                        <a:t>ا.َ..ى.َ..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Fathah dan alif atau ya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ā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a dan garis di atas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1140870"/>
                  </a:ext>
                </a:extLst>
              </a:tr>
              <a:tr h="752811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Traditional Arabic" panose="02010000000000000000" pitchFamily="2" charset="-78"/>
                        </a:rPr>
                        <a:t>ى.ِ..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Kasrah dan ya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ī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i dan garis di atas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24706793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Traditional Arabic" panose="02010000000000000000" pitchFamily="2" charset="-78"/>
                        </a:rPr>
                        <a:t>و.ُ..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Dammah dan wau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ū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u dan garis di </a:t>
                      </a:r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atas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6547592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BC94167D-DEA1-BC0A-D095-03D3102CB8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198" y="718553"/>
            <a:ext cx="7467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Tabel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lang="en-US" altLang="en-US" sz="4400" dirty="0">
                <a:latin typeface="Bahnschrift Condensed" panose="020B0502040204020203" pitchFamily="34" charset="0"/>
                <a:ea typeface="Times New Roman" panose="02020603050405020304" pitchFamily="18" charset="0"/>
              </a:rPr>
              <a:t>4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: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Tabel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Transliterasi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4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Maddah</a:t>
            </a:r>
            <a:endParaRPr kumimoji="0" lang="en-US" altLang="en-US" sz="44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3" name="Isosceles Triangle 2">
            <a:hlinkClick r:id="" action="ppaction://hlinkshowjump?jump=previous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79EBFE79-06B2-D4A9-FF5A-81CF377BD8C4}"/>
              </a:ext>
            </a:extLst>
          </p:cNvPr>
          <p:cNvSpPr/>
          <p:nvPr/>
        </p:nvSpPr>
        <p:spPr>
          <a:xfrm rot="16200000" flipH="1">
            <a:off x="1170534" y="8700458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62736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554146" y="3626537"/>
            <a:ext cx="9996880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dirty="0">
                <a:solidFill>
                  <a:srgbClr val="764640"/>
                </a:solidFill>
                <a:latin typeface="Tropika"/>
              </a:rPr>
              <a:t>Bahasa Arab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756753" y="291674"/>
            <a:ext cx="3531247" cy="4114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200607" y="5914879"/>
            <a:ext cx="8708904" cy="887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Sniglet"/>
              </a:rPr>
              <a:t>Yang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Katanya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bahasa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‘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Surga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251D9-91D5-F82E-E150-315098E78CE8}"/>
              </a:ext>
            </a:extLst>
          </p:cNvPr>
          <p:cNvSpPr txBox="1"/>
          <p:nvPr/>
        </p:nvSpPr>
        <p:spPr>
          <a:xfrm>
            <a:off x="8382000" y="6308874"/>
            <a:ext cx="2488553" cy="739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1100" dirty="0">
                <a:solidFill>
                  <a:srgbClr val="000000"/>
                </a:solidFill>
                <a:latin typeface="Sniglet"/>
              </a:rPr>
              <a:t>*</a:t>
            </a:r>
            <a:r>
              <a:rPr lang="en-US" sz="1100" dirty="0" err="1">
                <a:solidFill>
                  <a:srgbClr val="000000"/>
                </a:solidFill>
                <a:latin typeface="Sniglet"/>
              </a:rPr>
              <a:t>dalam</a:t>
            </a:r>
            <a:r>
              <a:rPr lang="en-US" sz="1100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Sniglet"/>
              </a:rPr>
              <a:t>kepercayaan</a:t>
            </a:r>
            <a:r>
              <a:rPr lang="en-US" sz="1100" dirty="0">
                <a:solidFill>
                  <a:srgbClr val="000000"/>
                </a:solidFill>
                <a:latin typeface="Sniglet"/>
              </a:rPr>
              <a:t> Agama Islam</a:t>
            </a:r>
          </a:p>
        </p:txBody>
      </p:sp>
      <p:pic>
        <p:nvPicPr>
          <p:cNvPr id="7" name="Picture 2">
            <a:hlinkClick r:id="" action="ppaction://hlinkshowjump?jump=next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14961118-6BFA-AFD4-F885-19136793A01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1526359" y="7032842"/>
            <a:ext cx="2057400" cy="2057400"/>
          </a:xfrm>
          <a:prstGeom prst="rect">
            <a:avLst/>
          </a:prstGeom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CBDF7023-4C58-CAC8-4448-D8D4EAD8FA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2243606" y="1028700"/>
            <a:ext cx="5277231" cy="8229600"/>
          </a:xfrm>
          <a:prstGeom prst="rect">
            <a:avLst/>
          </a:prstGeom>
        </p:spPr>
      </p:pic>
      <p:pic>
        <p:nvPicPr>
          <p:cNvPr id="10" name="Picture 2">
            <a:hlinkClick r:id="rId10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E32610BE-BC47-3758-A4C4-9F03110221A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656182" y="322025"/>
            <a:ext cx="1106641" cy="995977"/>
          </a:xfrm>
          <a:prstGeom prst="rect">
            <a:avLst/>
          </a:prstGeom>
        </p:spPr>
      </p:pic>
      <p:pic>
        <p:nvPicPr>
          <p:cNvPr id="11" name="Picture 4">
            <a:hlinkClick r:id="rId13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912E0850-2E90-0908-2EFF-4B42DA3FFCC8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2224048" y="322025"/>
            <a:ext cx="1052552" cy="9959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2418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45559" y="564698"/>
            <a:ext cx="9996880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12500" dirty="0">
                <a:solidFill>
                  <a:srgbClr val="764640"/>
                </a:solidFill>
                <a:latin typeface="Tropika"/>
              </a:rPr>
              <a:t>Bahasa Arab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53000" y="2000848"/>
            <a:ext cx="8708904" cy="887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Sniglet"/>
              </a:rPr>
              <a:t>Yang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Katanya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bahasa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‘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Surga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251D9-91D5-F82E-E150-315098E78CE8}"/>
              </a:ext>
            </a:extLst>
          </p:cNvPr>
          <p:cNvSpPr txBox="1"/>
          <p:nvPr/>
        </p:nvSpPr>
        <p:spPr>
          <a:xfrm>
            <a:off x="7899722" y="2850684"/>
            <a:ext cx="2488553" cy="169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100" dirty="0">
                <a:solidFill>
                  <a:srgbClr val="000000"/>
                </a:solidFill>
                <a:latin typeface="Sniglet"/>
              </a:rPr>
              <a:t>*</a:t>
            </a:r>
            <a:r>
              <a:rPr lang="en-US" sz="1100" dirty="0" err="1">
                <a:solidFill>
                  <a:srgbClr val="000000"/>
                </a:solidFill>
                <a:latin typeface="Sniglet"/>
              </a:rPr>
              <a:t>dalam</a:t>
            </a:r>
            <a:r>
              <a:rPr lang="en-US" sz="1100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Sniglet"/>
              </a:rPr>
              <a:t>kepercayaan</a:t>
            </a:r>
            <a:r>
              <a:rPr lang="en-US" sz="1100" dirty="0">
                <a:solidFill>
                  <a:srgbClr val="000000"/>
                </a:solidFill>
                <a:latin typeface="Sniglet"/>
              </a:rPr>
              <a:t> Agama Islam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405D763-F54A-36D6-2CCB-768AD4ED6537}"/>
              </a:ext>
            </a:extLst>
          </p:cNvPr>
          <p:cNvSpPr/>
          <p:nvPr/>
        </p:nvSpPr>
        <p:spPr>
          <a:xfrm>
            <a:off x="7315200" y="3213340"/>
            <a:ext cx="9996880" cy="499045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 algn="just"/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Bahasa Arab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adalah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bahasa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internasional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dimana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penuturnya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mencapai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422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juta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jiwa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sebagian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besarnya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tersebar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 wilayah Timur Tengah dan Afrika Utara. Di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sisi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lain,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bahasa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Arab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merupakan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bahasa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dibutuhka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oleh 1.5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miliyar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umat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Islam di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muka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bumi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Pada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tanggal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18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Desember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1973,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bahasa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Arab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ditetapkan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oleh PBB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melalui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UNESCO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menjadi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bahasa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kerja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resmi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PBB.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Kemudian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pada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tahun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2010 UNESCO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menetapkan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tanggal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18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Desember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sebagai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World Arabic Language Day (al-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Yaum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al-‘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alami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li al-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Lughah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al-‘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Arabiyah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atau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Hari Bahasa Arab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Sedunia</a:t>
            </a:r>
            <a:r>
              <a:rPr lang="en-ID" sz="28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D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33EA90-6063-D9DA-2A00-37A0AE7767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3692215"/>
            <a:ext cx="4926992" cy="369262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Isosceles Triangle 3">
            <a:hlinkClick r:id="" action="ppaction://hlinkshowjump?jump=nextslide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B8CA1532-E9E5-AA71-06BF-9DDF6764AF7D}"/>
              </a:ext>
            </a:extLst>
          </p:cNvPr>
          <p:cNvSpPr/>
          <p:nvPr/>
        </p:nvSpPr>
        <p:spPr>
          <a:xfrm rot="5400000">
            <a:off x="14755267" y="8675525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Isosceles Triangle 7">
            <a:hlinkClick r:id="" action="ppaction://hlinkshowjump?jump=previousslide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9330C536-0B1F-FF2D-E83E-02DC4B61B0F3}"/>
              </a:ext>
            </a:extLst>
          </p:cNvPr>
          <p:cNvSpPr/>
          <p:nvPr/>
        </p:nvSpPr>
        <p:spPr>
          <a:xfrm rot="16200000" flipH="1">
            <a:off x="3982592" y="8675524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02031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405D763-F54A-36D6-2CCB-768AD4ED6537}"/>
              </a:ext>
            </a:extLst>
          </p:cNvPr>
          <p:cNvSpPr/>
          <p:nvPr/>
        </p:nvSpPr>
        <p:spPr>
          <a:xfrm>
            <a:off x="1828800" y="1485900"/>
            <a:ext cx="8915400" cy="618700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457200" algn="just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Disamping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bahasa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Arab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sebagai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bahasa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Al-Qur’an –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sehingga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tidak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diragukan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lagi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kemuliannya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–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bahasa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Arab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adalah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bahasa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yang sangat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unik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dengan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struktur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bahasa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terlengkap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di dunia.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Kelengkapan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strukturnya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tersebut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menjadikan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bahasa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Arab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dapat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dilogikakan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dan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selanjutkan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dianalogikan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ke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dalam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berbagai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macam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bentuk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perubahannya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. Para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ahli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bahasa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Arab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klasik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telah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membuktikan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hal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ini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dengan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mengarang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buku-buku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yang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berisi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tentang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filfasat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bahasa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Arab,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seperti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buku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Asrar al-‘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Arabiyah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karangan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Ibn al-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Anbari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(w.304 H) yang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mempertanyakan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dengan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detail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setiap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sisi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yang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terkandung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dalam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struktur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bahasa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Arab.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Demikian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pula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halnya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dengan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buku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al-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Iqtirah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fi ‘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Ilm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an-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Nahwi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karangan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As-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Suyuthi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(w.911 H)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dimana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beliau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menyamakan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logika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yang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terdapat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dalam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Ilmu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Nahwu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(Arabic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struture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)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dengan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logika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yang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terdapat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dalam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Ilmu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en-ID" sz="2400" kern="1200" dirty="0" err="1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Ushul</a:t>
            </a:r>
            <a:r>
              <a:rPr lang="en-ID" sz="2400" kern="1200" dirty="0">
                <a:solidFill>
                  <a:srgbClr val="26465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Fiqh (Islamic jurisprudence).</a:t>
            </a:r>
            <a:endParaRPr lang="en-ID" sz="4000" dirty="0">
              <a:effectLst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D63EAE-CE14-58AD-6E00-79D554DB4F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49" t="1" r="5550" b="-13793"/>
          <a:stretch/>
        </p:blipFill>
        <p:spPr>
          <a:xfrm>
            <a:off x="11277600" y="1461125"/>
            <a:ext cx="5549006" cy="3118276"/>
          </a:xfrm>
          <a:prstGeom prst="rect">
            <a:avLst/>
          </a:prstGeom>
        </p:spPr>
      </p:pic>
      <p:sp>
        <p:nvSpPr>
          <p:cNvPr id="5" name="Isosceles Triangle 4">
            <a:hlinkClick r:id="" action="ppaction://hlinkshowjump?jump=previousslide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06D034D4-10EE-47E6-DE73-C5B5D2B30A1F}"/>
              </a:ext>
            </a:extLst>
          </p:cNvPr>
          <p:cNvSpPr/>
          <p:nvPr/>
        </p:nvSpPr>
        <p:spPr>
          <a:xfrm rot="16200000" flipH="1">
            <a:off x="2970858" y="8263979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57656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530362" y="4399604"/>
            <a:ext cx="10429054" cy="27084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8800" dirty="0">
                <a:solidFill>
                  <a:srgbClr val="764640"/>
                </a:solidFill>
                <a:latin typeface="Tropika"/>
              </a:rPr>
              <a:t>12 </a:t>
            </a:r>
            <a:r>
              <a:rPr lang="en-US" sz="8800" dirty="0" err="1">
                <a:solidFill>
                  <a:srgbClr val="764640"/>
                </a:solidFill>
                <a:latin typeface="Tropika"/>
              </a:rPr>
              <a:t>Ilmu</a:t>
            </a:r>
            <a:r>
              <a:rPr lang="en-US" sz="8800" dirty="0">
                <a:solidFill>
                  <a:srgbClr val="764640"/>
                </a:solidFill>
                <a:latin typeface="Tropika"/>
              </a:rPr>
              <a:t> </a:t>
            </a:r>
            <a:r>
              <a:rPr lang="en-US" sz="8800" dirty="0" err="1">
                <a:solidFill>
                  <a:srgbClr val="764640"/>
                </a:solidFill>
                <a:latin typeface="Tropika"/>
              </a:rPr>
              <a:t>Penyusun</a:t>
            </a:r>
            <a:r>
              <a:rPr lang="en-US" sz="8800" dirty="0">
                <a:solidFill>
                  <a:srgbClr val="764640"/>
                </a:solidFill>
                <a:latin typeface="Tropika"/>
              </a:rPr>
              <a:t> Bahasa Arab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756753" y="291674"/>
            <a:ext cx="3531247" cy="41148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243606" y="1028700"/>
            <a:ext cx="5277231" cy="8229600"/>
          </a:xfrm>
          <a:prstGeom prst="rect">
            <a:avLst/>
          </a:prstGeom>
        </p:spPr>
      </p:pic>
      <p:pic>
        <p:nvPicPr>
          <p:cNvPr id="6" name="Picture 2">
            <a:hlinkClick r:id="" action="ppaction://hlinkshowjump?jump=nextslide" highlightClick="1">
              <a:snd r:embed="rId8" name="click.wav"/>
            </a:hlinkClick>
            <a:extLst>
              <a:ext uri="{FF2B5EF4-FFF2-40B4-BE49-F238E27FC236}">
                <a16:creationId xmlns:a16="http://schemas.microsoft.com/office/drawing/2014/main" id="{66CDAF1C-15DD-B3D0-1D9B-E4DD02D2011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1734800" y="7200900"/>
            <a:ext cx="2057400" cy="2057400"/>
          </a:xfrm>
          <a:prstGeom prst="rect">
            <a:avLst/>
          </a:prstGeom>
        </p:spPr>
      </p:pic>
      <p:pic>
        <p:nvPicPr>
          <p:cNvPr id="8" name="Picture 2">
            <a:hlinkClick r:id="rId10" action="ppaction://hlinksldjump" highlightClick="1">
              <a:snd r:embed="rId8" name="click.wav"/>
            </a:hlinkClick>
            <a:extLst>
              <a:ext uri="{FF2B5EF4-FFF2-40B4-BE49-F238E27FC236}">
                <a16:creationId xmlns:a16="http://schemas.microsoft.com/office/drawing/2014/main" id="{87F7837F-CD70-1B16-AB62-808AEA250A8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656182" y="322025"/>
            <a:ext cx="1106641" cy="995977"/>
          </a:xfrm>
          <a:prstGeom prst="rect">
            <a:avLst/>
          </a:prstGeom>
        </p:spPr>
      </p:pic>
      <p:pic>
        <p:nvPicPr>
          <p:cNvPr id="9" name="Picture 4">
            <a:hlinkClick r:id="rId13" action="ppaction://hlinksldjump" highlightClick="1">
              <a:snd r:embed="rId8" name="click.wav"/>
            </a:hlinkClick>
            <a:extLst>
              <a:ext uri="{FF2B5EF4-FFF2-40B4-BE49-F238E27FC236}">
                <a16:creationId xmlns:a16="http://schemas.microsoft.com/office/drawing/2014/main" id="{D31EFEA2-D543-8712-4FEC-70EE44A161E3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2224048" y="322025"/>
            <a:ext cx="1052552" cy="9959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09407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7">
            <a:extLst>
              <a:ext uri="{FF2B5EF4-FFF2-40B4-BE49-F238E27FC236}">
                <a16:creationId xmlns:a16="http://schemas.microsoft.com/office/drawing/2014/main" id="{077A4944-4CD4-D015-3909-608AB260E761}"/>
              </a:ext>
            </a:extLst>
          </p:cNvPr>
          <p:cNvGrpSpPr/>
          <p:nvPr/>
        </p:nvGrpSpPr>
        <p:grpSpPr>
          <a:xfrm>
            <a:off x="3254855" y="1448326"/>
            <a:ext cx="3728702" cy="1354104"/>
            <a:chOff x="0" y="0"/>
            <a:chExt cx="982045" cy="356636"/>
          </a:xfrm>
        </p:grpSpPr>
        <p:sp>
          <p:nvSpPr>
            <p:cNvPr id="7" name="Freeform 8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1B807ED6-7A5A-A43A-8478-7DB2197E4416}"/>
                </a:ext>
              </a:extLst>
            </p:cNvPr>
            <p:cNvSpPr/>
            <p:nvPr/>
          </p:nvSpPr>
          <p:spPr>
            <a:xfrm>
              <a:off x="0" y="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8" name="TextBox 9">
              <a:extLst>
                <a:ext uri="{FF2B5EF4-FFF2-40B4-BE49-F238E27FC236}">
                  <a16:creationId xmlns:a16="http://schemas.microsoft.com/office/drawing/2014/main" id="{EBCDFA48-00C5-E87E-7C6C-2427136105F0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Sharaf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8D38532-4958-FAEF-F415-09441EA14B3B}"/>
              </a:ext>
            </a:extLst>
          </p:cNvPr>
          <p:cNvGrpSpPr/>
          <p:nvPr/>
        </p:nvGrpSpPr>
        <p:grpSpPr>
          <a:xfrm>
            <a:off x="7441882" y="1448328"/>
            <a:ext cx="3728702" cy="1354104"/>
            <a:chOff x="7402530" y="3789398"/>
            <a:chExt cx="3728702" cy="1354104"/>
          </a:xfrm>
        </p:grpSpPr>
        <p:sp>
          <p:nvSpPr>
            <p:cNvPr id="10" name="Freeform 12">
              <a:hlinkClick r:id="rId4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E5031A4E-BE42-C439-4257-BBCCD91BB0C6}"/>
                </a:ext>
              </a:extLst>
            </p:cNvPr>
            <p:cNvSpPr/>
            <p:nvPr/>
          </p:nvSpPr>
          <p:spPr>
            <a:xfrm>
              <a:off x="7402530" y="3789398"/>
              <a:ext cx="3728702" cy="1354104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11" name="TextBox 13">
              <a:extLst>
                <a:ext uri="{FF2B5EF4-FFF2-40B4-BE49-F238E27FC236}">
                  <a16:creationId xmlns:a16="http://schemas.microsoft.com/office/drawing/2014/main" id="{EF0A3190-3D7E-840B-37E0-42A14C020F15}"/>
                </a:ext>
              </a:extLst>
            </p:cNvPr>
            <p:cNvSpPr txBox="1"/>
            <p:nvPr/>
          </p:nvSpPr>
          <p:spPr>
            <a:xfrm>
              <a:off x="7772205" y="3921393"/>
              <a:ext cx="3086100" cy="10701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I'rab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/ 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Nahwu</a:t>
              </a:r>
              <a:endParaRPr lang="en-US" sz="3099" dirty="0">
                <a:solidFill>
                  <a:srgbClr val="FFFFFF"/>
                </a:solidFill>
                <a:latin typeface="Clear Sans Bold"/>
              </a:endParaRPr>
            </a:p>
          </p:txBody>
        </p:sp>
      </p:grpSp>
      <p:grpSp>
        <p:nvGrpSpPr>
          <p:cNvPr id="12" name="Group 14">
            <a:extLst>
              <a:ext uri="{FF2B5EF4-FFF2-40B4-BE49-F238E27FC236}">
                <a16:creationId xmlns:a16="http://schemas.microsoft.com/office/drawing/2014/main" id="{E875C526-149B-978E-18E1-9CE457F6686B}"/>
              </a:ext>
            </a:extLst>
          </p:cNvPr>
          <p:cNvGrpSpPr/>
          <p:nvPr/>
        </p:nvGrpSpPr>
        <p:grpSpPr>
          <a:xfrm>
            <a:off x="11619384" y="1430859"/>
            <a:ext cx="3728702" cy="1354103"/>
            <a:chOff x="-95241" y="-4219"/>
            <a:chExt cx="982045" cy="356636"/>
          </a:xfrm>
        </p:grpSpPr>
        <p:sp>
          <p:nvSpPr>
            <p:cNvPr id="13" name="Freeform 15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E3B33388-F82A-59CA-6ACD-53345EC5926D}"/>
                </a:ext>
              </a:extLst>
            </p:cNvPr>
            <p:cNvSpPr/>
            <p:nvPr/>
          </p:nvSpPr>
          <p:spPr>
            <a:xfrm>
              <a:off x="-95241" y="-4219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14" name="TextBox 16">
              <a:extLst>
                <a:ext uri="{FF2B5EF4-FFF2-40B4-BE49-F238E27FC236}">
                  <a16:creationId xmlns:a16="http://schemas.microsoft.com/office/drawing/2014/main" id="{1B9D2FAC-7D9E-DA58-FF7F-78E706B8D891}"/>
                </a:ext>
              </a:extLst>
            </p:cNvPr>
            <p:cNvSpPr txBox="1"/>
            <p:nvPr/>
          </p:nvSpPr>
          <p:spPr>
            <a:xfrm>
              <a:off x="48947" y="71774"/>
              <a:ext cx="688106" cy="183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Ma'ani</a:t>
              </a:r>
              <a:endParaRPr lang="en-US" sz="3099" dirty="0">
                <a:solidFill>
                  <a:srgbClr val="FFFFFF"/>
                </a:solidFill>
                <a:latin typeface="Clear Sans Bold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69CEC4-243D-467E-7F7C-2FEA1D15BA60}"/>
              </a:ext>
            </a:extLst>
          </p:cNvPr>
          <p:cNvGrpSpPr/>
          <p:nvPr/>
        </p:nvGrpSpPr>
        <p:grpSpPr>
          <a:xfrm>
            <a:off x="3252560" y="3259250"/>
            <a:ext cx="3728702" cy="1354104"/>
            <a:chOff x="3213208" y="5600320"/>
            <a:chExt cx="3728702" cy="1354104"/>
          </a:xfrm>
        </p:grpSpPr>
        <p:sp>
          <p:nvSpPr>
            <p:cNvPr id="16" name="Freeform 18">
              <a:hlinkClick r:id="rId7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A23C7B9F-68CF-198E-5FB1-343DDC457C03}"/>
                </a:ext>
              </a:extLst>
            </p:cNvPr>
            <p:cNvSpPr/>
            <p:nvPr/>
          </p:nvSpPr>
          <p:spPr>
            <a:xfrm>
              <a:off x="3213208" y="5600320"/>
              <a:ext cx="3728702" cy="1354104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17" name="TextBox 19">
              <a:extLst>
                <a:ext uri="{FF2B5EF4-FFF2-40B4-BE49-F238E27FC236}">
                  <a16:creationId xmlns:a16="http://schemas.microsoft.com/office/drawing/2014/main" id="{C003D329-FF5D-187B-8813-BFFF8415FE81}"/>
                </a:ext>
              </a:extLst>
            </p:cNvPr>
            <p:cNvSpPr txBox="1"/>
            <p:nvPr/>
          </p:nvSpPr>
          <p:spPr>
            <a:xfrm>
              <a:off x="3213208" y="5745203"/>
              <a:ext cx="3646551" cy="10228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Ba'di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6B2A82-C18F-678C-FF10-74FB375E81AA}"/>
              </a:ext>
            </a:extLst>
          </p:cNvPr>
          <p:cNvGrpSpPr/>
          <p:nvPr/>
        </p:nvGrpSpPr>
        <p:grpSpPr>
          <a:xfrm>
            <a:off x="7467600" y="3238500"/>
            <a:ext cx="3728702" cy="1354104"/>
            <a:chOff x="7428247" y="5764254"/>
            <a:chExt cx="3728702" cy="1354104"/>
          </a:xfrm>
        </p:grpSpPr>
        <p:sp>
          <p:nvSpPr>
            <p:cNvPr id="19" name="Freeform 21">
              <a:hlinkClick r:id="rId8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5E81864B-B037-9FAD-5BD9-D691C9F62569}"/>
                </a:ext>
              </a:extLst>
            </p:cNvPr>
            <p:cNvSpPr/>
            <p:nvPr/>
          </p:nvSpPr>
          <p:spPr>
            <a:xfrm>
              <a:off x="7428247" y="5764254"/>
              <a:ext cx="3728702" cy="1354104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20" name="TextBox 22">
              <a:extLst>
                <a:ext uri="{FF2B5EF4-FFF2-40B4-BE49-F238E27FC236}">
                  <a16:creationId xmlns:a16="http://schemas.microsoft.com/office/drawing/2014/main" id="{AA1C1100-ED8E-F4A2-828B-8A00BA9454D2}"/>
                </a:ext>
              </a:extLst>
            </p:cNvPr>
            <p:cNvSpPr txBox="1"/>
            <p:nvPr/>
          </p:nvSpPr>
          <p:spPr>
            <a:xfrm>
              <a:off x="7744530" y="6217990"/>
              <a:ext cx="3086100" cy="481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'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Arudh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</a:p>
          </p:txBody>
        </p:sp>
      </p:grpSp>
      <p:grpSp>
        <p:nvGrpSpPr>
          <p:cNvPr id="21" name="Group 23">
            <a:extLst>
              <a:ext uri="{FF2B5EF4-FFF2-40B4-BE49-F238E27FC236}">
                <a16:creationId xmlns:a16="http://schemas.microsoft.com/office/drawing/2014/main" id="{7C3BC9F5-3C53-6145-6E57-8346099BF85A}"/>
              </a:ext>
            </a:extLst>
          </p:cNvPr>
          <p:cNvGrpSpPr/>
          <p:nvPr/>
        </p:nvGrpSpPr>
        <p:grpSpPr>
          <a:xfrm>
            <a:off x="11636621" y="3219003"/>
            <a:ext cx="3728703" cy="1354104"/>
            <a:chOff x="38620" y="356636"/>
            <a:chExt cx="982045" cy="356636"/>
          </a:xfrm>
        </p:grpSpPr>
        <p:sp>
          <p:nvSpPr>
            <p:cNvPr id="22" name="Freeform 24">
              <a:hlinkClick r:id="rId9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3016B661-A895-60D7-99BE-686DBA9DF542}"/>
                </a:ext>
              </a:extLst>
            </p:cNvPr>
            <p:cNvSpPr/>
            <p:nvPr/>
          </p:nvSpPr>
          <p:spPr>
            <a:xfrm>
              <a:off x="38620" y="356636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23" name="TextBox 25">
              <a:extLst>
                <a:ext uri="{FF2B5EF4-FFF2-40B4-BE49-F238E27FC236}">
                  <a16:creationId xmlns:a16="http://schemas.microsoft.com/office/drawing/2014/main" id="{3021C0B8-8EDF-2E24-AF7B-22E7A07E2B94}"/>
                </a:ext>
              </a:extLst>
            </p:cNvPr>
            <p:cNvSpPr txBox="1"/>
            <p:nvPr/>
          </p:nvSpPr>
          <p:spPr>
            <a:xfrm>
              <a:off x="188835" y="438575"/>
              <a:ext cx="661409" cy="1711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Qawafi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</a:p>
          </p:txBody>
        </p:sp>
      </p:grpSp>
      <p:grpSp>
        <p:nvGrpSpPr>
          <p:cNvPr id="24" name="Group 7">
            <a:extLst>
              <a:ext uri="{FF2B5EF4-FFF2-40B4-BE49-F238E27FC236}">
                <a16:creationId xmlns:a16="http://schemas.microsoft.com/office/drawing/2014/main" id="{9385358D-AF3B-364C-71E8-ECF9CBAC8C4F}"/>
              </a:ext>
            </a:extLst>
          </p:cNvPr>
          <p:cNvGrpSpPr/>
          <p:nvPr/>
        </p:nvGrpSpPr>
        <p:grpSpPr>
          <a:xfrm>
            <a:off x="3233732" y="5234665"/>
            <a:ext cx="3728702" cy="1354104"/>
            <a:chOff x="0" y="0"/>
            <a:chExt cx="982045" cy="356636"/>
          </a:xfrm>
        </p:grpSpPr>
        <p:sp>
          <p:nvSpPr>
            <p:cNvPr id="25" name="Freeform 8">
              <a:hlinkClick r:id="rId10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1EA05C8E-EADC-1669-F859-A7EE6CB8F737}"/>
                </a:ext>
              </a:extLst>
            </p:cNvPr>
            <p:cNvSpPr/>
            <p:nvPr/>
          </p:nvSpPr>
          <p:spPr>
            <a:xfrm>
              <a:off x="0" y="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26" name="TextBox 9">
              <a:extLst>
                <a:ext uri="{FF2B5EF4-FFF2-40B4-BE49-F238E27FC236}">
                  <a16:creationId xmlns:a16="http://schemas.microsoft.com/office/drawing/2014/main" id="{31FCC9B1-2ACF-8640-32BE-494E0572C277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Qardhus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Syi'ri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'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6A025F0-065B-9DAC-D191-178C9E5AC520}"/>
              </a:ext>
            </a:extLst>
          </p:cNvPr>
          <p:cNvGrpSpPr/>
          <p:nvPr/>
        </p:nvGrpSpPr>
        <p:grpSpPr>
          <a:xfrm>
            <a:off x="7420759" y="5234667"/>
            <a:ext cx="3728702" cy="1354104"/>
            <a:chOff x="7402530" y="3789398"/>
            <a:chExt cx="3728702" cy="1354104"/>
          </a:xfrm>
        </p:grpSpPr>
        <p:sp>
          <p:nvSpPr>
            <p:cNvPr id="28" name="Freeform 12">
              <a:hlinkClick r:id="rId11" action="ppaction://hlinksldjump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CF406BA2-5219-272F-2262-A68347D505A4}"/>
                </a:ext>
              </a:extLst>
            </p:cNvPr>
            <p:cNvSpPr/>
            <p:nvPr/>
          </p:nvSpPr>
          <p:spPr>
            <a:xfrm>
              <a:off x="7402530" y="3789398"/>
              <a:ext cx="3728702" cy="1354104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29" name="TextBox 13">
              <a:extLst>
                <a:ext uri="{FF2B5EF4-FFF2-40B4-BE49-F238E27FC236}">
                  <a16:creationId xmlns:a16="http://schemas.microsoft.com/office/drawing/2014/main" id="{3496D2E7-6BD3-2410-7419-F779D69BB02A}"/>
                </a:ext>
              </a:extLst>
            </p:cNvPr>
            <p:cNvSpPr txBox="1"/>
            <p:nvPr/>
          </p:nvSpPr>
          <p:spPr>
            <a:xfrm>
              <a:off x="7772205" y="3921393"/>
              <a:ext cx="3086100" cy="10701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llmu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Insyak</a:t>
              </a:r>
              <a:endParaRPr lang="en-US" sz="3099" dirty="0">
                <a:solidFill>
                  <a:srgbClr val="FFFFFF"/>
                </a:solidFill>
                <a:latin typeface="Clear Sans Bold"/>
              </a:endParaRPr>
            </a:p>
          </p:txBody>
        </p:sp>
      </p:grpSp>
      <p:grpSp>
        <p:nvGrpSpPr>
          <p:cNvPr id="30" name="Group 14">
            <a:extLst>
              <a:ext uri="{FF2B5EF4-FFF2-40B4-BE49-F238E27FC236}">
                <a16:creationId xmlns:a16="http://schemas.microsoft.com/office/drawing/2014/main" id="{9625B85D-0350-3B8B-510C-23761DD4C637}"/>
              </a:ext>
            </a:extLst>
          </p:cNvPr>
          <p:cNvGrpSpPr/>
          <p:nvPr/>
        </p:nvGrpSpPr>
        <p:grpSpPr>
          <a:xfrm>
            <a:off x="11598261" y="5217198"/>
            <a:ext cx="3728702" cy="1354103"/>
            <a:chOff x="-95241" y="-4219"/>
            <a:chExt cx="982045" cy="356636"/>
          </a:xfrm>
        </p:grpSpPr>
        <p:sp>
          <p:nvSpPr>
            <p:cNvPr id="31" name="Freeform 15">
              <a:hlinkClick r:id="rId12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078637BA-4450-6EE1-BE64-FD7F03FD2373}"/>
                </a:ext>
              </a:extLst>
            </p:cNvPr>
            <p:cNvSpPr/>
            <p:nvPr/>
          </p:nvSpPr>
          <p:spPr>
            <a:xfrm>
              <a:off x="-95241" y="-4219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32" name="TextBox 16">
              <a:extLst>
                <a:ext uri="{FF2B5EF4-FFF2-40B4-BE49-F238E27FC236}">
                  <a16:creationId xmlns:a16="http://schemas.microsoft.com/office/drawing/2014/main" id="{FB29367A-D71D-0420-6156-CF1C9A5ACF9F}"/>
                </a:ext>
              </a:extLst>
            </p:cNvPr>
            <p:cNvSpPr txBox="1"/>
            <p:nvPr/>
          </p:nvSpPr>
          <p:spPr>
            <a:xfrm>
              <a:off x="48947" y="71774"/>
              <a:ext cx="693669" cy="183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Lughah</a:t>
              </a:r>
              <a:endParaRPr lang="en-US" sz="3099" dirty="0">
                <a:solidFill>
                  <a:srgbClr val="FFFFFF"/>
                </a:solidFill>
                <a:latin typeface="Clear Sans Bold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D34B057-9DC7-A277-11AF-4A9FB8132ABF}"/>
              </a:ext>
            </a:extLst>
          </p:cNvPr>
          <p:cNvGrpSpPr/>
          <p:nvPr/>
        </p:nvGrpSpPr>
        <p:grpSpPr>
          <a:xfrm>
            <a:off x="3231437" y="7045589"/>
            <a:ext cx="3728702" cy="1354104"/>
            <a:chOff x="3213208" y="5600320"/>
            <a:chExt cx="3728702" cy="1354104"/>
          </a:xfrm>
        </p:grpSpPr>
        <p:sp>
          <p:nvSpPr>
            <p:cNvPr id="34" name="Freeform 18">
              <a:hlinkClick r:id="rId13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CE46DDDB-9D18-CFAE-1D2A-92982881232D}"/>
                </a:ext>
              </a:extLst>
            </p:cNvPr>
            <p:cNvSpPr/>
            <p:nvPr/>
          </p:nvSpPr>
          <p:spPr>
            <a:xfrm>
              <a:off x="3213208" y="5600320"/>
              <a:ext cx="3728702" cy="1354104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35" name="TextBox 19">
              <a:extLst>
                <a:ext uri="{FF2B5EF4-FFF2-40B4-BE49-F238E27FC236}">
                  <a16:creationId xmlns:a16="http://schemas.microsoft.com/office/drawing/2014/main" id="{E6548457-B1C1-4AD9-62FA-2E664891A259}"/>
                </a:ext>
              </a:extLst>
            </p:cNvPr>
            <p:cNvSpPr txBox="1"/>
            <p:nvPr/>
          </p:nvSpPr>
          <p:spPr>
            <a:xfrm>
              <a:off x="3213208" y="5745203"/>
              <a:ext cx="3646551" cy="10228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Khat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509B5C5-C9F1-0A37-231F-5A7FF69F32F6}"/>
              </a:ext>
            </a:extLst>
          </p:cNvPr>
          <p:cNvGrpSpPr/>
          <p:nvPr/>
        </p:nvGrpSpPr>
        <p:grpSpPr>
          <a:xfrm>
            <a:off x="7446477" y="7024839"/>
            <a:ext cx="3728702" cy="1354104"/>
            <a:chOff x="7428247" y="5764254"/>
            <a:chExt cx="3728702" cy="1354104"/>
          </a:xfrm>
        </p:grpSpPr>
        <p:sp>
          <p:nvSpPr>
            <p:cNvPr id="37" name="Freeform 21">
              <a:hlinkClick r:id="rId14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9D53364C-C4B8-CD05-19C5-C8371B13B965}"/>
                </a:ext>
              </a:extLst>
            </p:cNvPr>
            <p:cNvSpPr/>
            <p:nvPr/>
          </p:nvSpPr>
          <p:spPr>
            <a:xfrm>
              <a:off x="7428247" y="5764254"/>
              <a:ext cx="3728702" cy="1354104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38" name="TextBox 22">
              <a:extLst>
                <a:ext uri="{FF2B5EF4-FFF2-40B4-BE49-F238E27FC236}">
                  <a16:creationId xmlns:a16="http://schemas.microsoft.com/office/drawing/2014/main" id="{238D6236-F456-57AF-9863-01FA3FA8B8A1}"/>
                </a:ext>
              </a:extLst>
            </p:cNvPr>
            <p:cNvSpPr txBox="1"/>
            <p:nvPr/>
          </p:nvSpPr>
          <p:spPr>
            <a:xfrm>
              <a:off x="7744530" y="6217990"/>
              <a:ext cx="3086100" cy="481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Mukhodarat</a:t>
              </a:r>
              <a:endParaRPr lang="en-US" sz="3099" dirty="0">
                <a:solidFill>
                  <a:srgbClr val="FFFFFF"/>
                </a:solidFill>
                <a:latin typeface="Clear Sans Bold"/>
              </a:endParaRPr>
            </a:p>
          </p:txBody>
        </p:sp>
      </p:grpSp>
      <p:grpSp>
        <p:nvGrpSpPr>
          <p:cNvPr id="39" name="Group 23">
            <a:extLst>
              <a:ext uri="{FF2B5EF4-FFF2-40B4-BE49-F238E27FC236}">
                <a16:creationId xmlns:a16="http://schemas.microsoft.com/office/drawing/2014/main" id="{5CCD7F41-943A-128F-E520-6AED4184DBB6}"/>
              </a:ext>
            </a:extLst>
          </p:cNvPr>
          <p:cNvGrpSpPr/>
          <p:nvPr/>
        </p:nvGrpSpPr>
        <p:grpSpPr>
          <a:xfrm>
            <a:off x="11615498" y="7005342"/>
            <a:ext cx="3728703" cy="1354104"/>
            <a:chOff x="38620" y="356636"/>
            <a:chExt cx="982045" cy="356636"/>
          </a:xfrm>
        </p:grpSpPr>
        <p:sp>
          <p:nvSpPr>
            <p:cNvPr id="40" name="Freeform 24">
              <a:hlinkClick r:id="rId15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B48778D8-B0C8-F078-C489-47104D246BA7}"/>
                </a:ext>
              </a:extLst>
            </p:cNvPr>
            <p:cNvSpPr/>
            <p:nvPr/>
          </p:nvSpPr>
          <p:spPr>
            <a:xfrm>
              <a:off x="38620" y="356636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1" name="TextBox 25">
              <a:extLst>
                <a:ext uri="{FF2B5EF4-FFF2-40B4-BE49-F238E27FC236}">
                  <a16:creationId xmlns:a16="http://schemas.microsoft.com/office/drawing/2014/main" id="{DA511C5D-A88B-7EE1-CC1E-5A6FB83A9E93}"/>
                </a:ext>
              </a:extLst>
            </p:cNvPr>
            <p:cNvSpPr txBox="1"/>
            <p:nvPr/>
          </p:nvSpPr>
          <p:spPr>
            <a:xfrm>
              <a:off x="236295" y="454495"/>
              <a:ext cx="586695" cy="1711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Bayan</a:t>
              </a:r>
            </a:p>
          </p:txBody>
        </p:sp>
      </p:grpSp>
      <p:sp>
        <p:nvSpPr>
          <p:cNvPr id="2" name="Isosceles Triangle 1">
            <a:hlinkClick r:id="" action="ppaction://hlinkshowjump?jump=previousslide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6C5DEA7C-C44D-F959-BD7C-594F20DBCE9B}"/>
              </a:ext>
            </a:extLst>
          </p:cNvPr>
          <p:cNvSpPr/>
          <p:nvPr/>
        </p:nvSpPr>
        <p:spPr>
          <a:xfrm rot="16200000" flipH="1">
            <a:off x="1551533" y="8621167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13724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7">
            <a:extLst>
              <a:ext uri="{FF2B5EF4-FFF2-40B4-BE49-F238E27FC236}">
                <a16:creationId xmlns:a16="http://schemas.microsoft.com/office/drawing/2014/main" id="{077A4944-4CD4-D015-3909-608AB260E761}"/>
              </a:ext>
            </a:extLst>
          </p:cNvPr>
          <p:cNvGrpSpPr/>
          <p:nvPr/>
        </p:nvGrpSpPr>
        <p:grpSpPr>
          <a:xfrm>
            <a:off x="4211324" y="876300"/>
            <a:ext cx="9865351" cy="1354104"/>
            <a:chOff x="0" y="0"/>
            <a:chExt cx="982045" cy="356636"/>
          </a:xfrm>
        </p:grpSpPr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1B807ED6-7A5A-A43A-8478-7DB2197E4416}"/>
                </a:ext>
              </a:extLst>
            </p:cNvPr>
            <p:cNvSpPr/>
            <p:nvPr/>
          </p:nvSpPr>
          <p:spPr>
            <a:xfrm>
              <a:off x="0" y="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8" name="TextBox 9">
              <a:extLst>
                <a:ext uri="{FF2B5EF4-FFF2-40B4-BE49-F238E27FC236}">
                  <a16:creationId xmlns:a16="http://schemas.microsoft.com/office/drawing/2014/main" id="{EBCDFA48-00C5-E87E-7C6C-2427136105F0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Sharaf  (</a:t>
              </a:r>
              <a:r>
                <a:rPr lang="en-US" sz="3099" dirty="0" err="1">
                  <a:solidFill>
                    <a:srgbClr val="FFFFFF"/>
                  </a:solidFill>
                  <a:latin typeface="Clear Sans Bold"/>
                </a:rPr>
                <a:t>Morfologi</a:t>
              </a:r>
              <a:r>
                <a:rPr lang="en-US" sz="3099" dirty="0">
                  <a:solidFill>
                    <a:srgbClr val="FFFFFF"/>
                  </a:solidFill>
                  <a:latin typeface="Clear Sans Bold"/>
                </a:rPr>
                <a:t> Arab)</a:t>
              </a:r>
            </a:p>
          </p:txBody>
        </p:sp>
      </p:grp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Morfologi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arab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merupakan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suatu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membicarakan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satuan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lingual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disebut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morfem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seperti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afiksasi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bahasa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Arab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tashrif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derivasi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bahasa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Arab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meliputi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i="1" dirty="0" err="1">
                  <a:solidFill>
                    <a:srgbClr val="FFFFFF"/>
                  </a:solidFill>
                  <a:latin typeface="Clear Sans Bold"/>
                </a:rPr>
                <a:t>derivasi</a:t>
              </a:r>
              <a:r>
                <a:rPr lang="en-US" sz="2000" i="1" dirty="0">
                  <a:solidFill>
                    <a:srgbClr val="FFFFFF"/>
                  </a:solidFill>
                  <a:latin typeface="Clear Sans Bold"/>
                </a:rPr>
                <a:t> verb 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(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fi'il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) , </a:t>
              </a:r>
              <a:r>
                <a:rPr lang="en-US" sz="2000" i="1" dirty="0" err="1">
                  <a:solidFill>
                    <a:srgbClr val="FFFFFF"/>
                  </a:solidFill>
                  <a:latin typeface="Clear Sans Bold"/>
                </a:rPr>
                <a:t>nomina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(ism) dan lain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sebagainya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Al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Ghulayaini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berpendapat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bahwa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dinamakan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morfologi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Arab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dalil-dalil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memberitahu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kita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bagaimana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seharusnya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keadaan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kata-kata Arab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itu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sebelum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tersusun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Dapat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juga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dikatakan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sebagai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membahas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bentuk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kata-kata Arab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serta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saspek-aspeknya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sebelum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tersusun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kalimat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membicarakan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asal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bentuk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 kata (Masdar)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Masdar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nantinya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dikatuhi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bagaimana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bentuk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kata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kerja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bentuk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lampau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sedang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-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perintah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perubahan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kata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kerja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ke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kata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benda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turunan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kata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kerja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seeuai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pelaku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perbuatan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tergantung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wazan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aslah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kata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tersebut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014F0C23-2744-5FD5-EB81-8B8BEB8E077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38015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1B807ED6-7A5A-A43A-8478-7DB2197E4416}"/>
              </a:ext>
            </a:extLst>
          </p:cNvPr>
          <p:cNvSpPr/>
          <p:nvPr/>
        </p:nvSpPr>
        <p:spPr>
          <a:xfrm>
            <a:off x="4211324" y="876300"/>
            <a:ext cx="9865351" cy="1354104"/>
          </a:xfrm>
          <a:custGeom>
            <a:avLst/>
            <a:gdLst/>
            <a:ahLst/>
            <a:cxnLst/>
            <a:rect l="l" t="t" r="r" b="b"/>
            <a:pathLst>
              <a:path w="982045" h="356636">
                <a:moveTo>
                  <a:pt x="105892" y="0"/>
                </a:moveTo>
                <a:lnTo>
                  <a:pt x="876153" y="0"/>
                </a:lnTo>
                <a:cubicBezTo>
                  <a:pt x="904238" y="0"/>
                  <a:pt x="931172" y="11156"/>
                  <a:pt x="951030" y="31015"/>
                </a:cubicBezTo>
                <a:cubicBezTo>
                  <a:pt x="970889" y="50873"/>
                  <a:pt x="982045" y="77807"/>
                  <a:pt x="982045" y="105892"/>
                </a:cubicBezTo>
                <a:lnTo>
                  <a:pt x="982045" y="250745"/>
                </a:lnTo>
                <a:cubicBezTo>
                  <a:pt x="982045" y="278829"/>
                  <a:pt x="970889" y="305763"/>
                  <a:pt x="951030" y="325622"/>
                </a:cubicBezTo>
                <a:cubicBezTo>
                  <a:pt x="931172" y="345480"/>
                  <a:pt x="904238" y="356636"/>
                  <a:pt x="876153" y="356636"/>
                </a:cubicBezTo>
                <a:lnTo>
                  <a:pt x="105892" y="356636"/>
                </a:lnTo>
                <a:cubicBezTo>
                  <a:pt x="77807" y="356636"/>
                  <a:pt x="50873" y="345480"/>
                  <a:pt x="31015" y="325622"/>
                </a:cubicBezTo>
                <a:cubicBezTo>
                  <a:pt x="11156" y="305763"/>
                  <a:pt x="0" y="278829"/>
                  <a:pt x="0" y="250745"/>
                </a:cubicBezTo>
                <a:lnTo>
                  <a:pt x="0" y="105892"/>
                </a:lnTo>
                <a:cubicBezTo>
                  <a:pt x="0" y="77807"/>
                  <a:pt x="11156" y="50873"/>
                  <a:pt x="31015" y="31015"/>
                </a:cubicBezTo>
                <a:cubicBezTo>
                  <a:pt x="50873" y="11156"/>
                  <a:pt x="77807" y="0"/>
                  <a:pt x="105892" y="0"/>
                </a:cubicBezTo>
                <a:close/>
              </a:path>
            </a:pathLst>
          </a:custGeom>
          <a:solidFill>
            <a:srgbClr val="AD754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BCDFA48-00C5-E87E-7C6C-2427136105F0}"/>
              </a:ext>
            </a:extLst>
          </p:cNvPr>
          <p:cNvSpPr txBox="1"/>
          <p:nvPr/>
        </p:nvSpPr>
        <p:spPr>
          <a:xfrm>
            <a:off x="3886200" y="1293006"/>
            <a:ext cx="10847200" cy="47469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 dirty="0" err="1">
                <a:solidFill>
                  <a:srgbClr val="FFFFFF"/>
                </a:solidFill>
                <a:latin typeface="Clear Sans Bold"/>
              </a:rPr>
              <a:t>Ilmu</a:t>
            </a:r>
            <a:r>
              <a:rPr lang="en-US" sz="3099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3099" dirty="0" err="1">
                <a:solidFill>
                  <a:srgbClr val="FFFFFF"/>
                </a:solidFill>
                <a:latin typeface="Clear Sans Bold"/>
              </a:rPr>
              <a:t>I'rab</a:t>
            </a:r>
            <a:r>
              <a:rPr lang="en-US" sz="3099" dirty="0">
                <a:solidFill>
                  <a:srgbClr val="FFFFFF"/>
                </a:solidFill>
                <a:latin typeface="Clear Sans Bold"/>
              </a:rPr>
              <a:t>/</a:t>
            </a:r>
            <a:r>
              <a:rPr lang="en-US" sz="3099" dirty="0" err="1">
                <a:solidFill>
                  <a:srgbClr val="FFFFFF"/>
                </a:solidFill>
                <a:latin typeface="Clear Sans Bold"/>
              </a:rPr>
              <a:t>Nahwu</a:t>
            </a:r>
            <a:r>
              <a:rPr lang="en-US" sz="3099" dirty="0">
                <a:solidFill>
                  <a:srgbClr val="FFFFFF"/>
                </a:solidFill>
                <a:latin typeface="Clear Sans Bold"/>
              </a:rPr>
              <a:t>/ </a:t>
            </a:r>
            <a:r>
              <a:rPr lang="en-US" sz="3099" dirty="0" err="1">
                <a:solidFill>
                  <a:srgbClr val="FFFFFF"/>
                </a:solidFill>
                <a:latin typeface="Clear Sans Bold"/>
              </a:rPr>
              <a:t>Tarkib</a:t>
            </a:r>
            <a:r>
              <a:rPr lang="en-US" sz="3099" dirty="0">
                <a:solidFill>
                  <a:srgbClr val="FFFFFF"/>
                </a:solidFill>
                <a:latin typeface="Clear Sans Bold"/>
              </a:rPr>
              <a:t>/</a:t>
            </a:r>
            <a:r>
              <a:rPr lang="en-US" sz="3099" dirty="0" err="1">
                <a:solidFill>
                  <a:srgbClr val="FFFFFF"/>
                </a:solidFill>
                <a:latin typeface="Clear Sans Bold"/>
              </a:rPr>
              <a:t>Tanzhim</a:t>
            </a:r>
            <a:endParaRPr lang="en-US" sz="3099" dirty="0">
              <a:solidFill>
                <a:srgbClr val="FFFFFF"/>
              </a:solidFill>
              <a:latin typeface="Clear Sans Bold"/>
            </a:endParaRPr>
          </a:p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lear Sans Bold"/>
              </a:rPr>
              <a:t>(</a:t>
            </a:r>
            <a:r>
              <a:rPr lang="en-US" sz="2400" dirty="0" err="1">
                <a:solidFill>
                  <a:srgbClr val="FFFFFF"/>
                </a:solidFill>
                <a:latin typeface="Clear Sans Bold"/>
              </a:rPr>
              <a:t>Analisis</a:t>
            </a:r>
            <a:r>
              <a:rPr lang="en-US" sz="24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lear Sans Bold"/>
              </a:rPr>
              <a:t>kalimat</a:t>
            </a:r>
            <a:r>
              <a:rPr lang="en-US" sz="2400" dirty="0">
                <a:solidFill>
                  <a:srgbClr val="FFFFFF"/>
                </a:solidFill>
                <a:latin typeface="Clear Sans Bold"/>
              </a:rPr>
              <a:t> Arab </a:t>
            </a:r>
            <a:r>
              <a:rPr lang="en-US" sz="2400" dirty="0" err="1">
                <a:solidFill>
                  <a:srgbClr val="FFFFFF"/>
                </a:solidFill>
                <a:latin typeface="Clear Sans Bold"/>
              </a:rPr>
              <a:t>secara</a:t>
            </a:r>
            <a:r>
              <a:rPr lang="en-US" sz="24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lear Sans Bold"/>
              </a:rPr>
              <a:t>Sintaksis</a:t>
            </a:r>
            <a:r>
              <a:rPr lang="en-US" sz="2400" dirty="0">
                <a:solidFill>
                  <a:srgbClr val="FFFFFF"/>
                </a:solidFill>
                <a:latin typeface="Clear Sans Bold"/>
              </a:rPr>
              <a:t>/</a:t>
            </a:r>
            <a:r>
              <a:rPr lang="en-US" sz="2400" dirty="0" err="1">
                <a:solidFill>
                  <a:srgbClr val="FFFFFF"/>
                </a:solidFill>
                <a:latin typeface="Clear Sans Bold"/>
              </a:rPr>
              <a:t>Gramatika</a:t>
            </a:r>
            <a:r>
              <a:rPr lang="en-US" sz="2400" dirty="0">
                <a:solidFill>
                  <a:srgbClr val="FFFFFF"/>
                </a:solidFill>
                <a:latin typeface="Clear Sans Bold"/>
              </a:rPr>
              <a:t> Arab)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nahwu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merupakan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cabang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membahas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mengenai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kata-kata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arab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baik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perkata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maupun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kalimat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sehingga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dapat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mengetahui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baris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akhir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kata, kata yang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tetap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barisnya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atau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kata yang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dapat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berubah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Biasanya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nahwu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digunakan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agar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terjadi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atau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menghindarkan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kesalahan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mempergunakan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bahasa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atau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memahami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 Al-Quran dan </a:t>
              </a:r>
              <a:r>
                <a:rPr lang="en-US" sz="3200" dirty="0" err="1">
                  <a:solidFill>
                    <a:srgbClr val="FFFFFF"/>
                  </a:solidFill>
                  <a:latin typeface="Clear Sans Bold"/>
                </a:rPr>
                <a:t>Hadits</a:t>
              </a:r>
              <a:r>
                <a:rPr lang="en-US" sz="32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6F40ED00-F74D-9149-375D-88C2BC8F519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143000" y="801369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92154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1B807ED6-7A5A-A43A-8478-7DB2197E4416}"/>
              </a:ext>
            </a:extLst>
          </p:cNvPr>
          <p:cNvSpPr/>
          <p:nvPr/>
        </p:nvSpPr>
        <p:spPr>
          <a:xfrm>
            <a:off x="4211324" y="876300"/>
            <a:ext cx="9865351" cy="1354104"/>
          </a:xfrm>
          <a:custGeom>
            <a:avLst/>
            <a:gdLst/>
            <a:ahLst/>
            <a:cxnLst/>
            <a:rect l="l" t="t" r="r" b="b"/>
            <a:pathLst>
              <a:path w="982045" h="356636">
                <a:moveTo>
                  <a:pt x="105892" y="0"/>
                </a:moveTo>
                <a:lnTo>
                  <a:pt x="876153" y="0"/>
                </a:lnTo>
                <a:cubicBezTo>
                  <a:pt x="904238" y="0"/>
                  <a:pt x="931172" y="11156"/>
                  <a:pt x="951030" y="31015"/>
                </a:cubicBezTo>
                <a:cubicBezTo>
                  <a:pt x="970889" y="50873"/>
                  <a:pt x="982045" y="77807"/>
                  <a:pt x="982045" y="105892"/>
                </a:cubicBezTo>
                <a:lnTo>
                  <a:pt x="982045" y="250745"/>
                </a:lnTo>
                <a:cubicBezTo>
                  <a:pt x="982045" y="278829"/>
                  <a:pt x="970889" y="305763"/>
                  <a:pt x="951030" y="325622"/>
                </a:cubicBezTo>
                <a:cubicBezTo>
                  <a:pt x="931172" y="345480"/>
                  <a:pt x="904238" y="356636"/>
                  <a:pt x="876153" y="356636"/>
                </a:cubicBezTo>
                <a:lnTo>
                  <a:pt x="105892" y="356636"/>
                </a:lnTo>
                <a:cubicBezTo>
                  <a:pt x="77807" y="356636"/>
                  <a:pt x="50873" y="345480"/>
                  <a:pt x="31015" y="325622"/>
                </a:cubicBezTo>
                <a:cubicBezTo>
                  <a:pt x="11156" y="305763"/>
                  <a:pt x="0" y="278829"/>
                  <a:pt x="0" y="250745"/>
                </a:cubicBezTo>
                <a:lnTo>
                  <a:pt x="0" y="105892"/>
                </a:lnTo>
                <a:cubicBezTo>
                  <a:pt x="0" y="77807"/>
                  <a:pt x="11156" y="50873"/>
                  <a:pt x="31015" y="31015"/>
                </a:cubicBezTo>
                <a:cubicBezTo>
                  <a:pt x="50873" y="11156"/>
                  <a:pt x="77807" y="0"/>
                  <a:pt x="105892" y="0"/>
                </a:cubicBezTo>
                <a:close/>
              </a:path>
            </a:pathLst>
          </a:custGeom>
          <a:solidFill>
            <a:srgbClr val="AD754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BCDFA48-00C5-E87E-7C6C-2427136105F0}"/>
              </a:ext>
            </a:extLst>
          </p:cNvPr>
          <p:cNvSpPr txBox="1"/>
          <p:nvPr/>
        </p:nvSpPr>
        <p:spPr>
          <a:xfrm>
            <a:off x="3886200" y="1293006"/>
            <a:ext cx="10847200" cy="47469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 dirty="0" err="1">
                <a:solidFill>
                  <a:srgbClr val="FFFFFF"/>
                </a:solidFill>
                <a:latin typeface="Clear Sans Bold"/>
              </a:rPr>
              <a:t>Ilmu</a:t>
            </a:r>
            <a:r>
              <a:rPr lang="en-US" sz="3099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3099" dirty="0" err="1">
                <a:solidFill>
                  <a:srgbClr val="FFFFFF"/>
                </a:solidFill>
                <a:latin typeface="Clear Sans Bold"/>
              </a:rPr>
              <a:t>Ma'ani</a:t>
            </a:r>
            <a:r>
              <a:rPr lang="en-US" sz="3099" dirty="0">
                <a:solidFill>
                  <a:srgbClr val="FFFFFF"/>
                </a:solidFill>
                <a:latin typeface="Clear Sans Bold"/>
              </a:rPr>
              <a:t>/</a:t>
            </a:r>
            <a:r>
              <a:rPr lang="en-US" sz="3099" dirty="0" err="1">
                <a:solidFill>
                  <a:srgbClr val="FFFFFF"/>
                </a:solidFill>
                <a:latin typeface="Clear Sans Bold"/>
              </a:rPr>
              <a:t>ilmu</a:t>
            </a:r>
            <a:r>
              <a:rPr lang="en-US" sz="3099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3099" dirty="0" err="1">
                <a:solidFill>
                  <a:srgbClr val="FFFFFF"/>
                </a:solidFill>
                <a:latin typeface="Clear Sans Bold"/>
              </a:rPr>
              <a:t>Dalalah</a:t>
            </a:r>
            <a:r>
              <a:rPr lang="en-US" sz="3099" dirty="0">
                <a:solidFill>
                  <a:srgbClr val="FFFFFF"/>
                </a:solidFill>
                <a:latin typeface="Clear Sans Bold"/>
              </a:rPr>
              <a:t> (</a:t>
            </a:r>
            <a:r>
              <a:rPr lang="en-US" sz="3099" dirty="0" err="1">
                <a:solidFill>
                  <a:srgbClr val="FFFFFF"/>
                </a:solidFill>
                <a:latin typeface="Clear Sans Bold"/>
              </a:rPr>
              <a:t>Semantik</a:t>
            </a:r>
            <a:r>
              <a:rPr lang="en-US" sz="3099" dirty="0">
                <a:solidFill>
                  <a:srgbClr val="FFFFFF"/>
                </a:solidFill>
                <a:latin typeface="Clear Sans Bold"/>
              </a:rPr>
              <a:t> Arab)</a:t>
            </a:r>
            <a:endParaRPr lang="en-US" sz="2400" dirty="0">
              <a:solidFill>
                <a:srgbClr val="FFFFFF"/>
              </a:solidFill>
              <a:latin typeface="Clear Sans Bold"/>
            </a:endParaRP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Semantik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Arab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dikenal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nama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'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ilmu-ma'ani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yaitu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suatu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mempelajari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sikap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kalimat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Arab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sesuai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situasi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kondisi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nahwu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membicarakan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tentang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hukum-hukum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huruf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kata,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kalimat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serta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bagaimana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bunyi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akhir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sebuah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kata.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Intinya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I'rab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menggunakan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kaidah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orang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dapat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mengetahui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Arab baris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akhir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kata (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kasus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), kata-kata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tetap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barisnya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(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mabni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), kata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dapat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berubah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(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mu'rab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).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Tujuanya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menjaga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kesalahan-kesalahan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mempergunakan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bahasa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tulisan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ilmiah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maupun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karangan</a:t>
              </a:r>
              <a:endParaRPr lang="en-US" sz="2000" dirty="0">
                <a:solidFill>
                  <a:srgbClr val="FFFFFF"/>
                </a:solidFill>
                <a:latin typeface="Clear Sans Bold"/>
              </a:endParaRP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EC47FAE0-A08B-104E-40C1-97D327C766E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143000" y="82252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65091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5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4B34C73-E073-E98D-B4E7-AE01BEC5DD6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215" b="96552" l="4023" r="96169">
                        <a14:foregroundMark x1="40421" y1="46743" x2="40421" y2="46743"/>
                        <a14:foregroundMark x1="42146" y1="41379" x2="42146" y2="41379"/>
                        <a14:foregroundMark x1="4023" y1="37739" x2="4023" y2="37739"/>
                        <a14:foregroundMark x1="96360" y1="39655" x2="96360" y2="39655"/>
                        <a14:foregroundMark x1="52874" y1="8621" x2="52874" y2="8621"/>
                        <a14:foregroundMark x1="51149" y1="6322" x2="51149" y2="6322"/>
                        <a14:foregroundMark x1="47510" y1="4215" x2="47510" y2="4215"/>
                        <a14:foregroundMark x1="59195" y1="94828" x2="59195" y2="94828"/>
                        <a14:foregroundMark x1="52490" y1="96552" x2="52490" y2="96552"/>
                        <a14:backgroundMark x1="4406" y1="13602" x2="4406" y2="13602"/>
                        <a14:backgroundMark x1="8429" y1="8621" x2="8429" y2="86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71974" y="371474"/>
            <a:ext cx="9544050" cy="95440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721620"/>
            <a:ext cx="16721928" cy="8751636"/>
            <a:chOff x="23661" y="0"/>
            <a:chExt cx="5656553" cy="2960430"/>
          </a:xfrm>
        </p:grpSpPr>
        <p:sp>
          <p:nvSpPr>
            <p:cNvPr id="4" name="Freeform 4"/>
            <p:cNvSpPr/>
            <p:nvPr/>
          </p:nvSpPr>
          <p:spPr>
            <a:xfrm>
              <a:off x="23661" y="0"/>
              <a:ext cx="5656553" cy="2960430"/>
            </a:xfrm>
            <a:custGeom>
              <a:avLst/>
              <a:gdLst/>
              <a:ahLst/>
              <a:cxnLst/>
              <a:rect l="l" t="t" r="r" b="b"/>
              <a:pathLst>
                <a:path w="5656553" h="2960430">
                  <a:moveTo>
                    <a:pt x="0" y="0"/>
                  </a:moveTo>
                  <a:lnTo>
                    <a:pt x="5656553" y="0"/>
                  </a:lnTo>
                  <a:lnTo>
                    <a:pt x="5656553" y="2960430"/>
                  </a:lnTo>
                  <a:lnTo>
                    <a:pt x="0" y="2960430"/>
                  </a:lnTo>
                  <a:close/>
                </a:path>
              </a:pathLst>
            </a:custGeom>
            <a:solidFill>
              <a:srgbClr val="F6EABE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-36186" y="0"/>
            <a:ext cx="3972652" cy="41148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8" cstate="print">
            <a:alphaModFix amt="58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t="22214"/>
          <a:stretch>
            <a:fillRect/>
          </a:stretch>
        </p:blipFill>
        <p:spPr>
          <a:xfrm>
            <a:off x="15808577" y="721620"/>
            <a:ext cx="1450723" cy="3165750"/>
          </a:xfrm>
          <a:prstGeom prst="rect">
            <a:avLst/>
          </a:prstGeom>
        </p:spPr>
      </p:pic>
      <p:sp>
        <p:nvSpPr>
          <p:cNvPr id="9" name="TextBox 9">
            <a:hlinkClick r:id="rId10" action="ppaction://hlinksldjump" highlightClick="1">
              <a:snd r:embed="rId11" name="click.wav"/>
            </a:hlinkClick>
          </p:cNvPr>
          <p:cNvSpPr txBox="1"/>
          <p:nvPr/>
        </p:nvSpPr>
        <p:spPr>
          <a:xfrm>
            <a:off x="2982726" y="3614156"/>
            <a:ext cx="1818051" cy="104661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r">
              <a:lnSpc>
                <a:spcPts val="4339"/>
              </a:lnSpc>
              <a:spcBef>
                <a:spcPct val="0"/>
              </a:spcBef>
            </a:pPr>
            <a:r>
              <a:rPr lang="en-US" sz="3099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Petunjuk</a:t>
            </a:r>
            <a:r>
              <a:rPr lang="en-US" sz="3099" dirty="0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 </a:t>
            </a:r>
            <a:r>
              <a:rPr lang="en-US" sz="3099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Aplikasi</a:t>
            </a:r>
            <a:endParaRPr lang="en-US" sz="3099" dirty="0">
              <a:solidFill>
                <a:schemeClr val="tx1">
                  <a:lumMod val="65000"/>
                  <a:lumOff val="35000"/>
                </a:schemeClr>
              </a:solidFill>
              <a:latin typeface="Congenial" panose="020B0604020202020204" pitchFamily="2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047891" y="1038756"/>
            <a:ext cx="8315049" cy="1603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124"/>
              </a:lnSpc>
            </a:pPr>
            <a:r>
              <a:rPr lang="en-US" sz="9374" dirty="0" err="1">
                <a:solidFill>
                  <a:srgbClr val="AD7541"/>
                </a:solidFill>
                <a:latin typeface="Intro Rust"/>
              </a:rPr>
              <a:t>MenU</a:t>
            </a:r>
            <a:endParaRPr lang="en-US" sz="9374" dirty="0">
              <a:solidFill>
                <a:srgbClr val="AD7541"/>
              </a:solidFill>
              <a:latin typeface="Intro Rust"/>
            </a:endParaRPr>
          </a:p>
        </p:txBody>
      </p:sp>
      <p:pic>
        <p:nvPicPr>
          <p:cNvPr id="7" name="Picture 2">
            <a:hlinkClick r:id="rId12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4CCC4B77-C650-8D68-33D0-A4DABB462B6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15808577" y="7911648"/>
            <a:ext cx="1414748" cy="1273273"/>
          </a:xfrm>
          <a:prstGeom prst="rect">
            <a:avLst/>
          </a:prstGeom>
        </p:spPr>
      </p:pic>
      <p:pic>
        <p:nvPicPr>
          <p:cNvPr id="34" name="Picture 2">
            <a:hlinkClick r:id="rId10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B7915B26-B0F2-BD54-7F9E-2F2E7DD4F7C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p:blipFill>
        <p:spPr>
          <a:xfrm>
            <a:off x="4833056" y="3200014"/>
            <a:ext cx="1521520" cy="2041063"/>
          </a:xfrm>
          <a:prstGeom prst="rect">
            <a:avLst/>
          </a:prstGeom>
        </p:spPr>
      </p:pic>
      <p:sp>
        <p:nvSpPr>
          <p:cNvPr id="37" name="TextBox 9">
            <a:hlinkClick r:id="rId10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4C18472E-F888-6795-2897-E190180B030E}"/>
              </a:ext>
            </a:extLst>
          </p:cNvPr>
          <p:cNvSpPr txBox="1"/>
          <p:nvPr/>
        </p:nvSpPr>
        <p:spPr>
          <a:xfrm>
            <a:off x="7010400" y="3715887"/>
            <a:ext cx="2482321" cy="104661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r">
              <a:lnSpc>
                <a:spcPts val="4339"/>
              </a:lnSpc>
              <a:spcBef>
                <a:spcPct val="0"/>
              </a:spcBef>
            </a:pPr>
            <a:r>
              <a:rPr lang="en-US" sz="3099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Transliterasi</a:t>
            </a:r>
            <a:r>
              <a:rPr lang="en-US" sz="3099" dirty="0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 Bahasa Arab</a:t>
            </a:r>
          </a:p>
        </p:txBody>
      </p:sp>
      <p:pic>
        <p:nvPicPr>
          <p:cNvPr id="38" name="Picture 3">
            <a:hlinkClick r:id="rId17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C98498D9-ABF4-66B1-E0D2-586E9F41489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/>
          <a:stretch>
            <a:fillRect/>
          </a:stretch>
        </p:blipFill>
        <p:spPr>
          <a:xfrm>
            <a:off x="9525000" y="3502044"/>
            <a:ext cx="1433520" cy="1433520"/>
          </a:xfrm>
          <a:prstGeom prst="rect">
            <a:avLst/>
          </a:prstGeom>
        </p:spPr>
      </p:pic>
      <p:sp>
        <p:nvSpPr>
          <p:cNvPr id="39" name="TextBox 9">
            <a:hlinkClick r:id="rId10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78F90845-B9A8-48A4-A678-FAF2B406AD0F}"/>
              </a:ext>
            </a:extLst>
          </p:cNvPr>
          <p:cNvSpPr txBox="1"/>
          <p:nvPr/>
        </p:nvSpPr>
        <p:spPr>
          <a:xfrm>
            <a:off x="11837815" y="3714049"/>
            <a:ext cx="2482321" cy="104661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r">
              <a:lnSpc>
                <a:spcPts val="4339"/>
              </a:lnSpc>
              <a:spcBef>
                <a:spcPct val="0"/>
              </a:spcBef>
            </a:pPr>
            <a:r>
              <a:rPr lang="en-US" sz="3099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Pengertian</a:t>
            </a:r>
            <a:r>
              <a:rPr lang="en-US" sz="3099" dirty="0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 Bahasa Arab</a:t>
            </a:r>
          </a:p>
        </p:txBody>
      </p:sp>
      <p:pic>
        <p:nvPicPr>
          <p:cNvPr id="40" name="Picture 4">
            <a:hlinkClick r:id="rId20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F12F073E-C6BE-0CE1-AD0E-8FEE28423293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rcRect/>
          <a:stretch>
            <a:fillRect/>
          </a:stretch>
        </p:blipFill>
        <p:spPr>
          <a:xfrm>
            <a:off x="14342894" y="3470692"/>
            <a:ext cx="1544913" cy="1533326"/>
          </a:xfrm>
          <a:prstGeom prst="rect">
            <a:avLst/>
          </a:prstGeom>
        </p:spPr>
      </p:pic>
      <p:pic>
        <p:nvPicPr>
          <p:cNvPr id="41" name="Picture 5">
            <a:hlinkClick r:id="rId23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A795858A-9053-0F51-3C6E-71079FDC853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rcRect/>
          <a:stretch>
            <a:fillRect/>
          </a:stretch>
        </p:blipFill>
        <p:spPr>
          <a:xfrm>
            <a:off x="2785009" y="5837016"/>
            <a:ext cx="1540549" cy="1540549"/>
          </a:xfrm>
          <a:prstGeom prst="rect">
            <a:avLst/>
          </a:prstGeom>
        </p:spPr>
      </p:pic>
      <p:sp>
        <p:nvSpPr>
          <p:cNvPr id="42" name="TextBox 9">
            <a:hlinkClick r:id="rId10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2CA1C0E3-B737-3E87-23E4-CCF4EC8DFD0B}"/>
              </a:ext>
            </a:extLst>
          </p:cNvPr>
          <p:cNvSpPr txBox="1"/>
          <p:nvPr/>
        </p:nvSpPr>
        <p:spPr>
          <a:xfrm>
            <a:off x="4368693" y="6164157"/>
            <a:ext cx="2379504" cy="84519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Ilmu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Penyusun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 Bahasa Arab</a:t>
            </a:r>
          </a:p>
        </p:txBody>
      </p:sp>
      <p:pic>
        <p:nvPicPr>
          <p:cNvPr id="44" name="Picture 7">
            <a:hlinkClick r:id="rId26" action="ppaction://hlinksldjump" highlightClick="1"/>
            <a:extLst>
              <a:ext uri="{FF2B5EF4-FFF2-40B4-BE49-F238E27FC236}">
                <a16:creationId xmlns:a16="http://schemas.microsoft.com/office/drawing/2014/main" id="{921A0EC9-2665-8787-0A54-266938A96A82}"/>
              </a:ext>
            </a:extLst>
          </p:cNvPr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rcRect/>
          <a:stretch>
            <a:fillRect/>
          </a:stretch>
        </p:blipFill>
        <p:spPr>
          <a:xfrm>
            <a:off x="12368021" y="5698256"/>
            <a:ext cx="3160510" cy="1445933"/>
          </a:xfrm>
          <a:prstGeom prst="rect">
            <a:avLst/>
          </a:prstGeom>
        </p:spPr>
      </p:pic>
      <p:pic>
        <p:nvPicPr>
          <p:cNvPr id="45" name="Picture 8">
            <a:hlinkClick r:id="rId29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65319242-F749-4C25-9D94-736B0417F2FE}"/>
              </a:ext>
            </a:extLst>
          </p:cNvPr>
          <p:cNvPicPr>
            <a:picLocks noChangeAspect="1"/>
          </p:cNvPicPr>
          <p:nvPr/>
        </p:nvPicPr>
        <p:blipFill>
          <a:blip r:embed="rId30"/>
          <a:srcRect/>
          <a:stretch>
            <a:fillRect/>
          </a:stretch>
        </p:blipFill>
        <p:spPr>
          <a:xfrm>
            <a:off x="7451639" y="7750865"/>
            <a:ext cx="701761" cy="1278835"/>
          </a:xfrm>
          <a:prstGeom prst="rect">
            <a:avLst/>
          </a:prstGeom>
        </p:spPr>
      </p:pic>
      <p:sp>
        <p:nvSpPr>
          <p:cNvPr id="46" name="TextBox 9">
            <a:hlinkClick r:id="rId10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B38266FE-16F7-5AE0-E49E-3B87ACC5263C}"/>
              </a:ext>
            </a:extLst>
          </p:cNvPr>
          <p:cNvSpPr txBox="1"/>
          <p:nvPr/>
        </p:nvSpPr>
        <p:spPr>
          <a:xfrm>
            <a:off x="8244015" y="7857990"/>
            <a:ext cx="2808129" cy="104661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Profil</a:t>
            </a:r>
            <a:r>
              <a:rPr lang="en-US" sz="3099" dirty="0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 </a:t>
            </a:r>
            <a:r>
              <a:rPr lang="en-US" sz="3099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Pengembang</a:t>
            </a:r>
            <a:endParaRPr lang="en-US" sz="3099" dirty="0">
              <a:solidFill>
                <a:schemeClr val="tx1">
                  <a:lumMod val="65000"/>
                  <a:lumOff val="35000"/>
                </a:schemeClr>
              </a:solidFill>
              <a:latin typeface="Congenial" panose="020B0604020202020204" pitchFamily="2" charset="0"/>
            </a:endParaRPr>
          </a:p>
        </p:txBody>
      </p:sp>
      <p:pic>
        <p:nvPicPr>
          <p:cNvPr id="47" name="Picture 6">
            <a:hlinkClick r:id="rId31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58C2784B-4272-1E36-96A3-67EADB0A49A5}"/>
              </a:ext>
            </a:extLst>
          </p:cNvPr>
          <p:cNvPicPr>
            <a:picLocks noChangeAspect="1"/>
          </p:cNvPicPr>
          <p:nvPr/>
        </p:nvPicPr>
        <p:blipFill rotWithShape="1">
          <a:blip r:embed="rId32"/>
          <a:srcRect l="13481" r="11487"/>
          <a:stretch/>
        </p:blipFill>
        <p:spPr>
          <a:xfrm>
            <a:off x="9477380" y="5754356"/>
            <a:ext cx="1585178" cy="1522442"/>
          </a:xfrm>
          <a:prstGeom prst="rect">
            <a:avLst/>
          </a:prstGeom>
        </p:spPr>
      </p:pic>
      <p:sp>
        <p:nvSpPr>
          <p:cNvPr id="50" name="TextBox 9">
            <a:hlinkClick r:id="rId10" action="ppaction://hlinksldjump" highlightClick="1">
              <a:snd r:embed="rId11" name="click.wav"/>
            </a:hlinkClick>
            <a:extLst>
              <a:ext uri="{FF2B5EF4-FFF2-40B4-BE49-F238E27FC236}">
                <a16:creationId xmlns:a16="http://schemas.microsoft.com/office/drawing/2014/main" id="{2A7FA90C-F685-568B-2834-337854E415F2}"/>
              </a:ext>
            </a:extLst>
          </p:cNvPr>
          <p:cNvSpPr txBox="1"/>
          <p:nvPr/>
        </p:nvSpPr>
        <p:spPr>
          <a:xfrm>
            <a:off x="6980770" y="5951175"/>
            <a:ext cx="2482321" cy="104661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r">
              <a:lnSpc>
                <a:spcPts val="4339"/>
              </a:lnSpc>
              <a:spcBef>
                <a:spcPct val="0"/>
              </a:spcBef>
            </a:pPr>
            <a:r>
              <a:rPr lang="en-US" sz="3099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Ilmu</a:t>
            </a:r>
            <a:r>
              <a:rPr lang="en-US" sz="3099" dirty="0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 </a:t>
            </a:r>
            <a:r>
              <a:rPr lang="en-US" sz="3099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genial" panose="020B0604020202020204" pitchFamily="2" charset="0"/>
              </a:rPr>
              <a:t>Nahwu</a:t>
            </a:r>
            <a:endParaRPr lang="en-US" sz="3099" dirty="0">
              <a:solidFill>
                <a:schemeClr val="tx1">
                  <a:lumMod val="65000"/>
                  <a:lumOff val="35000"/>
                </a:schemeClr>
              </a:solidFill>
              <a:latin typeface="Congenial" panose="020B0604020202020204" pitchFamily="2" charset="0"/>
            </a:endParaRPr>
          </a:p>
        </p:txBody>
      </p:sp>
      <p:sp>
        <p:nvSpPr>
          <p:cNvPr id="51" name="TextBox 5">
            <a:extLst>
              <a:ext uri="{FF2B5EF4-FFF2-40B4-BE49-F238E27FC236}">
                <a16:creationId xmlns:a16="http://schemas.microsoft.com/office/drawing/2014/main" id="{8D67008B-AF0C-9F32-78A3-F137F894A215}"/>
              </a:ext>
            </a:extLst>
          </p:cNvPr>
          <p:cNvSpPr txBox="1"/>
          <p:nvPr/>
        </p:nvSpPr>
        <p:spPr>
          <a:xfrm>
            <a:off x="7463988" y="2429313"/>
            <a:ext cx="3334109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latin typeface="Sniglet"/>
              </a:rPr>
              <a:t>*</a:t>
            </a:r>
            <a:r>
              <a:rPr lang="en-US" sz="2800" dirty="0" err="1">
                <a:solidFill>
                  <a:srgbClr val="000000"/>
                </a:solidFill>
                <a:latin typeface="Sniglet"/>
              </a:rPr>
              <a:t>Klik</a:t>
            </a:r>
            <a:r>
              <a:rPr lang="en-US" sz="2800" dirty="0">
                <a:solidFill>
                  <a:srgbClr val="000000"/>
                </a:solidFill>
                <a:latin typeface="Sniglet"/>
              </a:rPr>
              <a:t> Ikon-</a:t>
            </a:r>
            <a:r>
              <a:rPr lang="en-US" sz="2800" dirty="0" err="1">
                <a:solidFill>
                  <a:srgbClr val="000000"/>
                </a:solidFill>
                <a:latin typeface="Sniglet"/>
              </a:rPr>
              <a:t>nya</a:t>
            </a:r>
            <a:endParaRPr lang="en-US" sz="2800" dirty="0">
              <a:solidFill>
                <a:srgbClr val="000000"/>
              </a:solidFill>
              <a:latin typeface="Sniglet"/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2E970F7A-F3EA-1A43-8C27-BA18EB3BB081}"/>
              </a:ext>
            </a:extLst>
          </p:cNvPr>
          <p:cNvSpPr/>
          <p:nvPr/>
        </p:nvSpPr>
        <p:spPr>
          <a:xfrm>
            <a:off x="2637986" y="3009900"/>
            <a:ext cx="4055122" cy="247697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F3899066-A42C-524D-4CAF-27DCC5258B80}"/>
              </a:ext>
            </a:extLst>
          </p:cNvPr>
          <p:cNvSpPr/>
          <p:nvPr/>
        </p:nvSpPr>
        <p:spPr>
          <a:xfrm>
            <a:off x="7076503" y="3384060"/>
            <a:ext cx="4055123" cy="16627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7898064B-EE1A-59B4-AF24-2A1739270A6F}"/>
              </a:ext>
            </a:extLst>
          </p:cNvPr>
          <p:cNvSpPr/>
          <p:nvPr/>
        </p:nvSpPr>
        <p:spPr>
          <a:xfrm>
            <a:off x="11888462" y="3364344"/>
            <a:ext cx="4055123" cy="187673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C77AA833-34AE-09AB-D1EA-3ACAFE4F9C88}"/>
              </a:ext>
            </a:extLst>
          </p:cNvPr>
          <p:cNvSpPr/>
          <p:nvPr/>
        </p:nvSpPr>
        <p:spPr>
          <a:xfrm>
            <a:off x="12013143" y="5603640"/>
            <a:ext cx="3874664" cy="177392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64B10B58-7BA5-0080-1862-E9F6B62F2A05}"/>
              </a:ext>
            </a:extLst>
          </p:cNvPr>
          <p:cNvSpPr/>
          <p:nvPr/>
        </p:nvSpPr>
        <p:spPr>
          <a:xfrm>
            <a:off x="2619764" y="5744540"/>
            <a:ext cx="4055122" cy="17416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9BEB2997-A69F-BD91-D1BC-A54C56C33E47}"/>
              </a:ext>
            </a:extLst>
          </p:cNvPr>
          <p:cNvSpPr/>
          <p:nvPr/>
        </p:nvSpPr>
        <p:spPr>
          <a:xfrm>
            <a:off x="7076505" y="5676900"/>
            <a:ext cx="4055122" cy="170123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0C60E1D9-1009-1AB3-1773-75046D237520}"/>
              </a:ext>
            </a:extLst>
          </p:cNvPr>
          <p:cNvSpPr/>
          <p:nvPr/>
        </p:nvSpPr>
        <p:spPr>
          <a:xfrm>
            <a:off x="7222478" y="7652405"/>
            <a:ext cx="4055122" cy="155437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1B807ED6-7A5A-A43A-8478-7DB2197E4416}"/>
              </a:ext>
            </a:extLst>
          </p:cNvPr>
          <p:cNvSpPr/>
          <p:nvPr/>
        </p:nvSpPr>
        <p:spPr>
          <a:xfrm>
            <a:off x="4211324" y="876300"/>
            <a:ext cx="9865351" cy="1354104"/>
          </a:xfrm>
          <a:custGeom>
            <a:avLst/>
            <a:gdLst/>
            <a:ahLst/>
            <a:cxnLst/>
            <a:rect l="l" t="t" r="r" b="b"/>
            <a:pathLst>
              <a:path w="982045" h="356636">
                <a:moveTo>
                  <a:pt x="105892" y="0"/>
                </a:moveTo>
                <a:lnTo>
                  <a:pt x="876153" y="0"/>
                </a:lnTo>
                <a:cubicBezTo>
                  <a:pt x="904238" y="0"/>
                  <a:pt x="931172" y="11156"/>
                  <a:pt x="951030" y="31015"/>
                </a:cubicBezTo>
                <a:cubicBezTo>
                  <a:pt x="970889" y="50873"/>
                  <a:pt x="982045" y="77807"/>
                  <a:pt x="982045" y="105892"/>
                </a:cubicBezTo>
                <a:lnTo>
                  <a:pt x="982045" y="250745"/>
                </a:lnTo>
                <a:cubicBezTo>
                  <a:pt x="982045" y="278829"/>
                  <a:pt x="970889" y="305763"/>
                  <a:pt x="951030" y="325622"/>
                </a:cubicBezTo>
                <a:cubicBezTo>
                  <a:pt x="931172" y="345480"/>
                  <a:pt x="904238" y="356636"/>
                  <a:pt x="876153" y="356636"/>
                </a:cubicBezTo>
                <a:lnTo>
                  <a:pt x="105892" y="356636"/>
                </a:lnTo>
                <a:cubicBezTo>
                  <a:pt x="77807" y="356636"/>
                  <a:pt x="50873" y="345480"/>
                  <a:pt x="31015" y="325622"/>
                </a:cubicBezTo>
                <a:cubicBezTo>
                  <a:pt x="11156" y="305763"/>
                  <a:pt x="0" y="278829"/>
                  <a:pt x="0" y="250745"/>
                </a:cubicBezTo>
                <a:lnTo>
                  <a:pt x="0" y="105892"/>
                </a:lnTo>
                <a:cubicBezTo>
                  <a:pt x="0" y="77807"/>
                  <a:pt x="11156" y="50873"/>
                  <a:pt x="31015" y="31015"/>
                </a:cubicBezTo>
                <a:cubicBezTo>
                  <a:pt x="50873" y="11156"/>
                  <a:pt x="77807" y="0"/>
                  <a:pt x="105892" y="0"/>
                </a:cubicBezTo>
                <a:close/>
              </a:path>
            </a:pathLst>
          </a:custGeom>
          <a:solidFill>
            <a:srgbClr val="AD754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BCDFA48-00C5-E87E-7C6C-2427136105F0}"/>
              </a:ext>
            </a:extLst>
          </p:cNvPr>
          <p:cNvSpPr txBox="1"/>
          <p:nvPr/>
        </p:nvSpPr>
        <p:spPr>
          <a:xfrm>
            <a:off x="3886200" y="1293006"/>
            <a:ext cx="10847200" cy="47469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200" dirty="0" err="1">
                <a:solidFill>
                  <a:srgbClr val="FFFFFF"/>
                </a:solidFill>
                <a:latin typeface="Clear Sans Bold"/>
              </a:rPr>
              <a:t>Ilmu</a:t>
            </a:r>
            <a:r>
              <a:rPr lang="en-US" sz="32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lear Sans Bold"/>
              </a:rPr>
              <a:t>Ba'di</a:t>
            </a:r>
            <a:r>
              <a:rPr lang="en-US" sz="3200" dirty="0">
                <a:solidFill>
                  <a:srgbClr val="FFFFFF"/>
                </a:solidFill>
                <a:latin typeface="Clear Sans Bold"/>
              </a:rPr>
              <a:t> (</a:t>
            </a:r>
            <a:r>
              <a:rPr lang="en-US" sz="3200" dirty="0" err="1">
                <a:solidFill>
                  <a:srgbClr val="FFFFFF"/>
                </a:solidFill>
                <a:latin typeface="Clear Sans Bold"/>
              </a:rPr>
              <a:t>Stilistika</a:t>
            </a:r>
            <a:r>
              <a:rPr lang="en-US" sz="3200" dirty="0">
                <a:solidFill>
                  <a:srgbClr val="FFFFFF"/>
                </a:solidFill>
                <a:latin typeface="Clear Sans Bold"/>
              </a:rPr>
              <a:t> Arab)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Stilistika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Arab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merupakan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membahas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gaya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bahasa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meliputi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perbedaan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cara-cara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dipergunakan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aturan-aturannya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Pembagiannya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tiga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bidang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yaitu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mempelajari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kaidah-kaidah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gaya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bahasa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digunakan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percakapan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tulisan,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mempelajari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gaya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bahasa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sejarah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perkembangan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aturan-aturannya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mempelajari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gaya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bahasa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secara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historis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analitis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komparatif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(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Umam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1980:36-37).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Penemu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Abdullah bi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Mu'taz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,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dimana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membahas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tentang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pengetahuan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sastra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ditujukan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menguasai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seluk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beluk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sastra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sehingga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memudahkan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seseorang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meletakkan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kata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sesuai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tempatnya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sehingga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kata-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katanya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menjadi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indah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enak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di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dengar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serta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mudah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diucapkan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3D4A6CF0-1E74-A4C9-6D7B-515A7DF508D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94680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1B807ED6-7A5A-A43A-8478-7DB2197E4416}"/>
              </a:ext>
            </a:extLst>
          </p:cNvPr>
          <p:cNvSpPr/>
          <p:nvPr/>
        </p:nvSpPr>
        <p:spPr>
          <a:xfrm>
            <a:off x="4211324" y="876300"/>
            <a:ext cx="9865351" cy="1354104"/>
          </a:xfrm>
          <a:custGeom>
            <a:avLst/>
            <a:gdLst/>
            <a:ahLst/>
            <a:cxnLst/>
            <a:rect l="l" t="t" r="r" b="b"/>
            <a:pathLst>
              <a:path w="982045" h="356636">
                <a:moveTo>
                  <a:pt x="105892" y="0"/>
                </a:moveTo>
                <a:lnTo>
                  <a:pt x="876153" y="0"/>
                </a:lnTo>
                <a:cubicBezTo>
                  <a:pt x="904238" y="0"/>
                  <a:pt x="931172" y="11156"/>
                  <a:pt x="951030" y="31015"/>
                </a:cubicBezTo>
                <a:cubicBezTo>
                  <a:pt x="970889" y="50873"/>
                  <a:pt x="982045" y="77807"/>
                  <a:pt x="982045" y="105892"/>
                </a:cubicBezTo>
                <a:lnTo>
                  <a:pt x="982045" y="250745"/>
                </a:lnTo>
                <a:cubicBezTo>
                  <a:pt x="982045" y="278829"/>
                  <a:pt x="970889" y="305763"/>
                  <a:pt x="951030" y="325622"/>
                </a:cubicBezTo>
                <a:cubicBezTo>
                  <a:pt x="931172" y="345480"/>
                  <a:pt x="904238" y="356636"/>
                  <a:pt x="876153" y="356636"/>
                </a:cubicBezTo>
                <a:lnTo>
                  <a:pt x="105892" y="356636"/>
                </a:lnTo>
                <a:cubicBezTo>
                  <a:pt x="77807" y="356636"/>
                  <a:pt x="50873" y="345480"/>
                  <a:pt x="31015" y="325622"/>
                </a:cubicBezTo>
                <a:cubicBezTo>
                  <a:pt x="11156" y="305763"/>
                  <a:pt x="0" y="278829"/>
                  <a:pt x="0" y="250745"/>
                </a:cubicBezTo>
                <a:lnTo>
                  <a:pt x="0" y="105892"/>
                </a:lnTo>
                <a:cubicBezTo>
                  <a:pt x="0" y="77807"/>
                  <a:pt x="11156" y="50873"/>
                  <a:pt x="31015" y="31015"/>
                </a:cubicBezTo>
                <a:cubicBezTo>
                  <a:pt x="50873" y="11156"/>
                  <a:pt x="77807" y="0"/>
                  <a:pt x="105892" y="0"/>
                </a:cubicBezTo>
                <a:close/>
              </a:path>
            </a:pathLst>
          </a:custGeom>
          <a:solidFill>
            <a:srgbClr val="AD754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BCDFA48-00C5-E87E-7C6C-2427136105F0}"/>
              </a:ext>
            </a:extLst>
          </p:cNvPr>
          <p:cNvSpPr txBox="1"/>
          <p:nvPr/>
        </p:nvSpPr>
        <p:spPr>
          <a:xfrm>
            <a:off x="3886200" y="1293006"/>
            <a:ext cx="10847200" cy="47469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200" dirty="0" err="1">
                <a:solidFill>
                  <a:srgbClr val="FFFFFF"/>
                </a:solidFill>
                <a:latin typeface="Clear Sans Bold"/>
              </a:rPr>
              <a:t>Ilmu</a:t>
            </a:r>
            <a:r>
              <a:rPr lang="en-US" sz="3200" dirty="0">
                <a:solidFill>
                  <a:srgbClr val="FFFFFF"/>
                </a:solidFill>
                <a:latin typeface="Clear Sans Bold"/>
              </a:rPr>
              <a:t> '</a:t>
            </a:r>
            <a:r>
              <a:rPr lang="en-US" sz="3200" dirty="0" err="1">
                <a:solidFill>
                  <a:srgbClr val="FFFFFF"/>
                </a:solidFill>
                <a:latin typeface="Clear Sans Bold"/>
              </a:rPr>
              <a:t>Arudh</a:t>
            </a:r>
            <a:r>
              <a:rPr lang="en-US" sz="3200" dirty="0">
                <a:solidFill>
                  <a:srgbClr val="FFFFFF"/>
                </a:solidFill>
                <a:latin typeface="Clear Sans Bold"/>
              </a:rPr>
              <a:t> (</a:t>
            </a:r>
            <a:r>
              <a:rPr lang="en-US" sz="3200" dirty="0" err="1">
                <a:solidFill>
                  <a:srgbClr val="FFFFFF"/>
                </a:solidFill>
                <a:latin typeface="Clear Sans Bold"/>
              </a:rPr>
              <a:t>Studi</a:t>
            </a:r>
            <a:r>
              <a:rPr lang="en-US" sz="32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lear Sans Bold"/>
              </a:rPr>
              <a:t>tentang</a:t>
            </a:r>
            <a:r>
              <a:rPr lang="en-US" sz="32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lear Sans Bold"/>
              </a:rPr>
              <a:t>prosodi</a:t>
            </a:r>
            <a:r>
              <a:rPr lang="en-US" sz="3200" dirty="0">
                <a:solidFill>
                  <a:srgbClr val="FFFFFF"/>
                </a:solidFill>
                <a:latin typeface="Clear Sans Bold"/>
              </a:rPr>
              <a:t> Arab)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dibahas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tentang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hal-hal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bersangkutan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karya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sastra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syair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puisi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tentang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wazan-wazan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(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timbangan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)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syair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tujuannya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membedakan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proses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puisi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membedakan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syair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bukan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syair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 Dari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dikenal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beberapa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i="1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syair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seperti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thawi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madid,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basith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wafer,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kamir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hijaz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rozaz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sari',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munsarih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khafif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mudhari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muqradmib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mujtas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mutaqarib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Romawi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mutadarik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3914EDE9-92F2-775D-C43C-2917179CAF5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82216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1B807ED6-7A5A-A43A-8478-7DB2197E4416}"/>
              </a:ext>
            </a:extLst>
          </p:cNvPr>
          <p:cNvSpPr/>
          <p:nvPr/>
        </p:nvSpPr>
        <p:spPr>
          <a:xfrm>
            <a:off x="4211324" y="876300"/>
            <a:ext cx="9865351" cy="1354104"/>
          </a:xfrm>
          <a:custGeom>
            <a:avLst/>
            <a:gdLst/>
            <a:ahLst/>
            <a:cxnLst/>
            <a:rect l="l" t="t" r="r" b="b"/>
            <a:pathLst>
              <a:path w="982045" h="356636">
                <a:moveTo>
                  <a:pt x="105892" y="0"/>
                </a:moveTo>
                <a:lnTo>
                  <a:pt x="876153" y="0"/>
                </a:lnTo>
                <a:cubicBezTo>
                  <a:pt x="904238" y="0"/>
                  <a:pt x="931172" y="11156"/>
                  <a:pt x="951030" y="31015"/>
                </a:cubicBezTo>
                <a:cubicBezTo>
                  <a:pt x="970889" y="50873"/>
                  <a:pt x="982045" y="77807"/>
                  <a:pt x="982045" y="105892"/>
                </a:cubicBezTo>
                <a:lnTo>
                  <a:pt x="982045" y="250745"/>
                </a:lnTo>
                <a:cubicBezTo>
                  <a:pt x="982045" y="278829"/>
                  <a:pt x="970889" y="305763"/>
                  <a:pt x="951030" y="325622"/>
                </a:cubicBezTo>
                <a:cubicBezTo>
                  <a:pt x="931172" y="345480"/>
                  <a:pt x="904238" y="356636"/>
                  <a:pt x="876153" y="356636"/>
                </a:cubicBezTo>
                <a:lnTo>
                  <a:pt x="105892" y="356636"/>
                </a:lnTo>
                <a:cubicBezTo>
                  <a:pt x="77807" y="356636"/>
                  <a:pt x="50873" y="345480"/>
                  <a:pt x="31015" y="325622"/>
                </a:cubicBezTo>
                <a:cubicBezTo>
                  <a:pt x="11156" y="305763"/>
                  <a:pt x="0" y="278829"/>
                  <a:pt x="0" y="250745"/>
                </a:cubicBezTo>
                <a:lnTo>
                  <a:pt x="0" y="105892"/>
                </a:lnTo>
                <a:cubicBezTo>
                  <a:pt x="0" y="77807"/>
                  <a:pt x="11156" y="50873"/>
                  <a:pt x="31015" y="31015"/>
                </a:cubicBezTo>
                <a:cubicBezTo>
                  <a:pt x="50873" y="11156"/>
                  <a:pt x="77807" y="0"/>
                  <a:pt x="105892" y="0"/>
                </a:cubicBezTo>
                <a:close/>
              </a:path>
            </a:pathLst>
          </a:custGeom>
          <a:solidFill>
            <a:srgbClr val="AD754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BCDFA48-00C5-E87E-7C6C-2427136105F0}"/>
              </a:ext>
            </a:extLst>
          </p:cNvPr>
          <p:cNvSpPr txBox="1"/>
          <p:nvPr/>
        </p:nvSpPr>
        <p:spPr>
          <a:xfrm>
            <a:off x="4533898" y="1266405"/>
            <a:ext cx="9220200" cy="573894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Ilmu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Qawafi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(</a:t>
            </a: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Studi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tentang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Rima </a:t>
            </a: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dalam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Puisi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Arab)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membahas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tentang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cara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menyajikan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bait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terakhir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atau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suku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kata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terakhir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pada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syari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atau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puisi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arab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Menyusun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huruf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dan kata di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akhir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bait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puisi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arab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Fungsi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dari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agar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mempermudah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bagi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penyair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membuat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karya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sehingga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enak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di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dengar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susunannya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indah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menarik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di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lihat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Adapun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pencetus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pertama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kali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al-Khalil bin Ahmad al-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Farahidi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nama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Qawafy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walaupun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aturan-aturan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qafiyah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sudah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ada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sejak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'Adi bin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Rabi'ah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al-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Muhalhil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1A1842D1-A2A0-35E3-AD74-339FA8709F7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53046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1B807ED6-7A5A-A43A-8478-7DB2197E4416}"/>
              </a:ext>
            </a:extLst>
          </p:cNvPr>
          <p:cNvSpPr/>
          <p:nvPr/>
        </p:nvSpPr>
        <p:spPr>
          <a:xfrm>
            <a:off x="4211324" y="876300"/>
            <a:ext cx="9865351" cy="1354104"/>
          </a:xfrm>
          <a:custGeom>
            <a:avLst/>
            <a:gdLst/>
            <a:ahLst/>
            <a:cxnLst/>
            <a:rect l="l" t="t" r="r" b="b"/>
            <a:pathLst>
              <a:path w="982045" h="356636">
                <a:moveTo>
                  <a:pt x="105892" y="0"/>
                </a:moveTo>
                <a:lnTo>
                  <a:pt x="876153" y="0"/>
                </a:lnTo>
                <a:cubicBezTo>
                  <a:pt x="904238" y="0"/>
                  <a:pt x="931172" y="11156"/>
                  <a:pt x="951030" y="31015"/>
                </a:cubicBezTo>
                <a:cubicBezTo>
                  <a:pt x="970889" y="50873"/>
                  <a:pt x="982045" y="77807"/>
                  <a:pt x="982045" y="105892"/>
                </a:cubicBezTo>
                <a:lnTo>
                  <a:pt x="982045" y="250745"/>
                </a:lnTo>
                <a:cubicBezTo>
                  <a:pt x="982045" y="278829"/>
                  <a:pt x="970889" y="305763"/>
                  <a:pt x="951030" y="325622"/>
                </a:cubicBezTo>
                <a:cubicBezTo>
                  <a:pt x="931172" y="345480"/>
                  <a:pt x="904238" y="356636"/>
                  <a:pt x="876153" y="356636"/>
                </a:cubicBezTo>
                <a:lnTo>
                  <a:pt x="105892" y="356636"/>
                </a:lnTo>
                <a:cubicBezTo>
                  <a:pt x="77807" y="356636"/>
                  <a:pt x="50873" y="345480"/>
                  <a:pt x="31015" y="325622"/>
                </a:cubicBezTo>
                <a:cubicBezTo>
                  <a:pt x="11156" y="305763"/>
                  <a:pt x="0" y="278829"/>
                  <a:pt x="0" y="250745"/>
                </a:cubicBezTo>
                <a:lnTo>
                  <a:pt x="0" y="105892"/>
                </a:lnTo>
                <a:cubicBezTo>
                  <a:pt x="0" y="77807"/>
                  <a:pt x="11156" y="50873"/>
                  <a:pt x="31015" y="31015"/>
                </a:cubicBezTo>
                <a:cubicBezTo>
                  <a:pt x="50873" y="11156"/>
                  <a:pt x="77807" y="0"/>
                  <a:pt x="105892" y="0"/>
                </a:cubicBezTo>
                <a:close/>
              </a:path>
            </a:pathLst>
          </a:custGeom>
          <a:solidFill>
            <a:srgbClr val="AD754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BCDFA48-00C5-E87E-7C6C-2427136105F0}"/>
              </a:ext>
            </a:extLst>
          </p:cNvPr>
          <p:cNvSpPr txBox="1"/>
          <p:nvPr/>
        </p:nvSpPr>
        <p:spPr>
          <a:xfrm>
            <a:off x="4533898" y="1266405"/>
            <a:ext cx="9220200" cy="573894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Ilmu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Qardhus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Syi'ri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'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memuat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beberapa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pengetahuan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mengenai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karangan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memiliki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irama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atau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lirik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tekanan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suara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tertentu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salah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satu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fungsi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kegunaan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dari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agar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mampu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membantu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pembaca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syair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daalam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menghafalkan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mempertajam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ingatan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19E5AE93-F8DA-6E98-D626-252B844EE86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1520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1B807ED6-7A5A-A43A-8478-7DB2197E4416}"/>
              </a:ext>
            </a:extLst>
          </p:cNvPr>
          <p:cNvSpPr/>
          <p:nvPr/>
        </p:nvSpPr>
        <p:spPr>
          <a:xfrm>
            <a:off x="4211324" y="876300"/>
            <a:ext cx="9865351" cy="1354104"/>
          </a:xfrm>
          <a:custGeom>
            <a:avLst/>
            <a:gdLst/>
            <a:ahLst/>
            <a:cxnLst/>
            <a:rect l="l" t="t" r="r" b="b"/>
            <a:pathLst>
              <a:path w="982045" h="356636">
                <a:moveTo>
                  <a:pt x="105892" y="0"/>
                </a:moveTo>
                <a:lnTo>
                  <a:pt x="876153" y="0"/>
                </a:lnTo>
                <a:cubicBezTo>
                  <a:pt x="904238" y="0"/>
                  <a:pt x="931172" y="11156"/>
                  <a:pt x="951030" y="31015"/>
                </a:cubicBezTo>
                <a:cubicBezTo>
                  <a:pt x="970889" y="50873"/>
                  <a:pt x="982045" y="77807"/>
                  <a:pt x="982045" y="105892"/>
                </a:cubicBezTo>
                <a:lnTo>
                  <a:pt x="982045" y="250745"/>
                </a:lnTo>
                <a:cubicBezTo>
                  <a:pt x="982045" y="278829"/>
                  <a:pt x="970889" y="305763"/>
                  <a:pt x="951030" y="325622"/>
                </a:cubicBezTo>
                <a:cubicBezTo>
                  <a:pt x="931172" y="345480"/>
                  <a:pt x="904238" y="356636"/>
                  <a:pt x="876153" y="356636"/>
                </a:cubicBezTo>
                <a:lnTo>
                  <a:pt x="105892" y="356636"/>
                </a:lnTo>
                <a:cubicBezTo>
                  <a:pt x="77807" y="356636"/>
                  <a:pt x="50873" y="345480"/>
                  <a:pt x="31015" y="325622"/>
                </a:cubicBezTo>
                <a:cubicBezTo>
                  <a:pt x="11156" y="305763"/>
                  <a:pt x="0" y="278829"/>
                  <a:pt x="0" y="250745"/>
                </a:cubicBezTo>
                <a:lnTo>
                  <a:pt x="0" y="105892"/>
                </a:lnTo>
                <a:cubicBezTo>
                  <a:pt x="0" y="77807"/>
                  <a:pt x="11156" y="50873"/>
                  <a:pt x="31015" y="31015"/>
                </a:cubicBezTo>
                <a:cubicBezTo>
                  <a:pt x="50873" y="11156"/>
                  <a:pt x="77807" y="0"/>
                  <a:pt x="105892" y="0"/>
                </a:cubicBezTo>
                <a:close/>
              </a:path>
            </a:pathLst>
          </a:custGeom>
          <a:solidFill>
            <a:srgbClr val="AD754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BCDFA48-00C5-E87E-7C6C-2427136105F0}"/>
              </a:ext>
            </a:extLst>
          </p:cNvPr>
          <p:cNvSpPr txBox="1"/>
          <p:nvPr/>
        </p:nvSpPr>
        <p:spPr>
          <a:xfrm>
            <a:off x="4533898" y="1266405"/>
            <a:ext cx="9220200" cy="573894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llmu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Insyak</a:t>
            </a:r>
            <a:endParaRPr lang="en-US" sz="2800" dirty="0">
              <a:solidFill>
                <a:srgbClr val="FFFFFF"/>
              </a:solidFill>
              <a:latin typeface="Clear Sans Bold"/>
            </a:endParaRP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Salah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satu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pengetahuan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mengenai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karangan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berirama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(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lirik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),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menggunakan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tekanan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suara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tertentu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Gunanya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membantu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menghafalkan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syair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mempertajam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ingatan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pembaca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syair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9510EA4B-A142-47E2-A5A8-294D4106B1B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06486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1B807ED6-7A5A-A43A-8478-7DB2197E4416}"/>
              </a:ext>
            </a:extLst>
          </p:cNvPr>
          <p:cNvSpPr/>
          <p:nvPr/>
        </p:nvSpPr>
        <p:spPr>
          <a:xfrm>
            <a:off x="4211324" y="876300"/>
            <a:ext cx="9865351" cy="1354104"/>
          </a:xfrm>
          <a:custGeom>
            <a:avLst/>
            <a:gdLst/>
            <a:ahLst/>
            <a:cxnLst/>
            <a:rect l="l" t="t" r="r" b="b"/>
            <a:pathLst>
              <a:path w="982045" h="356636">
                <a:moveTo>
                  <a:pt x="105892" y="0"/>
                </a:moveTo>
                <a:lnTo>
                  <a:pt x="876153" y="0"/>
                </a:lnTo>
                <a:cubicBezTo>
                  <a:pt x="904238" y="0"/>
                  <a:pt x="931172" y="11156"/>
                  <a:pt x="951030" y="31015"/>
                </a:cubicBezTo>
                <a:cubicBezTo>
                  <a:pt x="970889" y="50873"/>
                  <a:pt x="982045" y="77807"/>
                  <a:pt x="982045" y="105892"/>
                </a:cubicBezTo>
                <a:lnTo>
                  <a:pt x="982045" y="250745"/>
                </a:lnTo>
                <a:cubicBezTo>
                  <a:pt x="982045" y="278829"/>
                  <a:pt x="970889" y="305763"/>
                  <a:pt x="951030" y="325622"/>
                </a:cubicBezTo>
                <a:cubicBezTo>
                  <a:pt x="931172" y="345480"/>
                  <a:pt x="904238" y="356636"/>
                  <a:pt x="876153" y="356636"/>
                </a:cubicBezTo>
                <a:lnTo>
                  <a:pt x="105892" y="356636"/>
                </a:lnTo>
                <a:cubicBezTo>
                  <a:pt x="77807" y="356636"/>
                  <a:pt x="50873" y="345480"/>
                  <a:pt x="31015" y="325622"/>
                </a:cubicBezTo>
                <a:cubicBezTo>
                  <a:pt x="11156" y="305763"/>
                  <a:pt x="0" y="278829"/>
                  <a:pt x="0" y="250745"/>
                </a:cubicBezTo>
                <a:lnTo>
                  <a:pt x="0" y="105892"/>
                </a:lnTo>
                <a:cubicBezTo>
                  <a:pt x="0" y="77807"/>
                  <a:pt x="11156" y="50873"/>
                  <a:pt x="31015" y="31015"/>
                </a:cubicBezTo>
                <a:cubicBezTo>
                  <a:pt x="50873" y="11156"/>
                  <a:pt x="77807" y="0"/>
                  <a:pt x="105892" y="0"/>
                </a:cubicBezTo>
                <a:close/>
              </a:path>
            </a:pathLst>
          </a:custGeom>
          <a:solidFill>
            <a:srgbClr val="AD754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BCDFA48-00C5-E87E-7C6C-2427136105F0}"/>
              </a:ext>
            </a:extLst>
          </p:cNvPr>
          <p:cNvSpPr txBox="1"/>
          <p:nvPr/>
        </p:nvSpPr>
        <p:spPr>
          <a:xfrm>
            <a:off x="4533898" y="1266405"/>
            <a:ext cx="9220200" cy="573894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Ilmu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Lughah</a:t>
            </a:r>
            <a:endParaRPr lang="en-US" sz="2800" dirty="0">
              <a:solidFill>
                <a:srgbClr val="FFFFFF"/>
              </a:solidFill>
              <a:latin typeface="Clear Sans Bold"/>
            </a:endParaRP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membahas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kajian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tentang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substansi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pembahasan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bahasa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itu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sendiri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bantuan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berbagai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uraian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penjelasan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bahasa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yang 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biasanya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digunakan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penilaian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budaya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sejarah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menguraikan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kata-kata (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lafaz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) Arab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besamaan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maknanya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Manfaat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pengetahuan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agar orang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dapat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mengetahui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asal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kata dan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seluk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beluk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kata.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Tujuan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memberikan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pedoman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percakapan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pidato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surat-menyurat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sehingga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seseorang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dapat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berkata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-kata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baik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menulis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baik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pula.</a:t>
              </a: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543EDF77-448B-AB2E-3FE8-D49E5B73325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46793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1B807ED6-7A5A-A43A-8478-7DB2197E4416}"/>
              </a:ext>
            </a:extLst>
          </p:cNvPr>
          <p:cNvSpPr/>
          <p:nvPr/>
        </p:nvSpPr>
        <p:spPr>
          <a:xfrm>
            <a:off x="4211324" y="876300"/>
            <a:ext cx="9865351" cy="1354104"/>
          </a:xfrm>
          <a:custGeom>
            <a:avLst/>
            <a:gdLst/>
            <a:ahLst/>
            <a:cxnLst/>
            <a:rect l="l" t="t" r="r" b="b"/>
            <a:pathLst>
              <a:path w="982045" h="356636">
                <a:moveTo>
                  <a:pt x="105892" y="0"/>
                </a:moveTo>
                <a:lnTo>
                  <a:pt x="876153" y="0"/>
                </a:lnTo>
                <a:cubicBezTo>
                  <a:pt x="904238" y="0"/>
                  <a:pt x="931172" y="11156"/>
                  <a:pt x="951030" y="31015"/>
                </a:cubicBezTo>
                <a:cubicBezTo>
                  <a:pt x="970889" y="50873"/>
                  <a:pt x="982045" y="77807"/>
                  <a:pt x="982045" y="105892"/>
                </a:cubicBezTo>
                <a:lnTo>
                  <a:pt x="982045" y="250745"/>
                </a:lnTo>
                <a:cubicBezTo>
                  <a:pt x="982045" y="278829"/>
                  <a:pt x="970889" y="305763"/>
                  <a:pt x="951030" y="325622"/>
                </a:cubicBezTo>
                <a:cubicBezTo>
                  <a:pt x="931172" y="345480"/>
                  <a:pt x="904238" y="356636"/>
                  <a:pt x="876153" y="356636"/>
                </a:cubicBezTo>
                <a:lnTo>
                  <a:pt x="105892" y="356636"/>
                </a:lnTo>
                <a:cubicBezTo>
                  <a:pt x="77807" y="356636"/>
                  <a:pt x="50873" y="345480"/>
                  <a:pt x="31015" y="325622"/>
                </a:cubicBezTo>
                <a:cubicBezTo>
                  <a:pt x="11156" y="305763"/>
                  <a:pt x="0" y="278829"/>
                  <a:pt x="0" y="250745"/>
                </a:cubicBezTo>
                <a:lnTo>
                  <a:pt x="0" y="105892"/>
                </a:lnTo>
                <a:cubicBezTo>
                  <a:pt x="0" y="77807"/>
                  <a:pt x="11156" y="50873"/>
                  <a:pt x="31015" y="31015"/>
                </a:cubicBezTo>
                <a:cubicBezTo>
                  <a:pt x="50873" y="11156"/>
                  <a:pt x="77807" y="0"/>
                  <a:pt x="105892" y="0"/>
                </a:cubicBezTo>
                <a:close/>
              </a:path>
            </a:pathLst>
          </a:custGeom>
          <a:solidFill>
            <a:srgbClr val="AD754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BCDFA48-00C5-E87E-7C6C-2427136105F0}"/>
              </a:ext>
            </a:extLst>
          </p:cNvPr>
          <p:cNvSpPr txBox="1"/>
          <p:nvPr/>
        </p:nvSpPr>
        <p:spPr>
          <a:xfrm>
            <a:off x="4533898" y="1266405"/>
            <a:ext cx="9220200" cy="573894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Ilmu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Khat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Merupakan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mempelajari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keterampilan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menulis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arab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tidak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hanya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menekankan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rupa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atau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postur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huruf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membentuk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kata-kata dan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kalimat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tetapi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harus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ditekankan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juga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sentuhan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aspek-aspek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estetika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(al-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jamal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).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Berikut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macam-macam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gayar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kaligrafi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Arab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berdasarkan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ketentuan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seni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tulis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Arab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murni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: Khat kufi, Khat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naskhi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Khat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tsulutsi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Khat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faristsi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Khat Diwani, Khat diwani jail, Khat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riq'i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Penemu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pertama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khat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nabi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Idris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karena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beliaulah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pertama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kali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menulis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kalam</a:t>
              </a: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B0F6F2D3-81BF-B1A4-9837-B9602E487B2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3349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1B807ED6-7A5A-A43A-8478-7DB2197E4416}"/>
              </a:ext>
            </a:extLst>
          </p:cNvPr>
          <p:cNvSpPr/>
          <p:nvPr/>
        </p:nvSpPr>
        <p:spPr>
          <a:xfrm>
            <a:off x="4211324" y="876300"/>
            <a:ext cx="9865351" cy="1354104"/>
          </a:xfrm>
          <a:custGeom>
            <a:avLst/>
            <a:gdLst/>
            <a:ahLst/>
            <a:cxnLst/>
            <a:rect l="l" t="t" r="r" b="b"/>
            <a:pathLst>
              <a:path w="982045" h="356636">
                <a:moveTo>
                  <a:pt x="105892" y="0"/>
                </a:moveTo>
                <a:lnTo>
                  <a:pt x="876153" y="0"/>
                </a:lnTo>
                <a:cubicBezTo>
                  <a:pt x="904238" y="0"/>
                  <a:pt x="931172" y="11156"/>
                  <a:pt x="951030" y="31015"/>
                </a:cubicBezTo>
                <a:cubicBezTo>
                  <a:pt x="970889" y="50873"/>
                  <a:pt x="982045" y="77807"/>
                  <a:pt x="982045" y="105892"/>
                </a:cubicBezTo>
                <a:lnTo>
                  <a:pt x="982045" y="250745"/>
                </a:lnTo>
                <a:cubicBezTo>
                  <a:pt x="982045" y="278829"/>
                  <a:pt x="970889" y="305763"/>
                  <a:pt x="951030" y="325622"/>
                </a:cubicBezTo>
                <a:cubicBezTo>
                  <a:pt x="931172" y="345480"/>
                  <a:pt x="904238" y="356636"/>
                  <a:pt x="876153" y="356636"/>
                </a:cubicBezTo>
                <a:lnTo>
                  <a:pt x="105892" y="356636"/>
                </a:lnTo>
                <a:cubicBezTo>
                  <a:pt x="77807" y="356636"/>
                  <a:pt x="50873" y="345480"/>
                  <a:pt x="31015" y="325622"/>
                </a:cubicBezTo>
                <a:cubicBezTo>
                  <a:pt x="11156" y="305763"/>
                  <a:pt x="0" y="278829"/>
                  <a:pt x="0" y="250745"/>
                </a:cubicBezTo>
                <a:lnTo>
                  <a:pt x="0" y="105892"/>
                </a:lnTo>
                <a:cubicBezTo>
                  <a:pt x="0" y="77807"/>
                  <a:pt x="11156" y="50873"/>
                  <a:pt x="31015" y="31015"/>
                </a:cubicBezTo>
                <a:cubicBezTo>
                  <a:pt x="50873" y="11156"/>
                  <a:pt x="77807" y="0"/>
                  <a:pt x="105892" y="0"/>
                </a:cubicBezTo>
                <a:close/>
              </a:path>
            </a:pathLst>
          </a:custGeom>
          <a:solidFill>
            <a:srgbClr val="AD754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BCDFA48-00C5-E87E-7C6C-2427136105F0}"/>
              </a:ext>
            </a:extLst>
          </p:cNvPr>
          <p:cNvSpPr txBox="1"/>
          <p:nvPr/>
        </p:nvSpPr>
        <p:spPr>
          <a:xfrm>
            <a:off x="4533898" y="1266405"/>
            <a:ext cx="9220200" cy="573894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Ilmu</a:t>
            </a:r>
            <a:r>
              <a:rPr lang="en-US" sz="2800" dirty="0">
                <a:solidFill>
                  <a:srgbClr val="FFFFFF"/>
                </a:solidFill>
                <a:latin typeface="Clear Sans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lear Sans Bold"/>
              </a:rPr>
              <a:t>Mukhodarat</a:t>
            </a:r>
            <a:endParaRPr lang="en-US" sz="2800" dirty="0">
              <a:solidFill>
                <a:srgbClr val="FFFFFF"/>
              </a:solidFill>
              <a:latin typeface="Clear Sans Bold"/>
            </a:endParaRP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pengetahuan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mengenai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cara-cara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memperdalam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suatu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persoalan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yang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kemudian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diperdebatkan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didepan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majlis,serta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menambah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keterampilan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berargumentasi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sehingga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akan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mahir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bertutur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sistemati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kounikatif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 dan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terampil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mengungkapkan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800" dirty="0" err="1">
                  <a:solidFill>
                    <a:srgbClr val="FFFFFF"/>
                  </a:solidFill>
                  <a:latin typeface="Clear Sans Bold"/>
                </a:rPr>
                <a:t>cerita</a:t>
              </a:r>
              <a:r>
                <a:rPr lang="en-US" sz="28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88120BC-8EF9-4895-6C50-D582EAC1D4C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4790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1B807ED6-7A5A-A43A-8478-7DB2197E4416}"/>
              </a:ext>
            </a:extLst>
          </p:cNvPr>
          <p:cNvSpPr/>
          <p:nvPr/>
        </p:nvSpPr>
        <p:spPr>
          <a:xfrm>
            <a:off x="4211324" y="876300"/>
            <a:ext cx="9865351" cy="1354104"/>
          </a:xfrm>
          <a:custGeom>
            <a:avLst/>
            <a:gdLst/>
            <a:ahLst/>
            <a:cxnLst/>
            <a:rect l="l" t="t" r="r" b="b"/>
            <a:pathLst>
              <a:path w="982045" h="356636">
                <a:moveTo>
                  <a:pt x="105892" y="0"/>
                </a:moveTo>
                <a:lnTo>
                  <a:pt x="876153" y="0"/>
                </a:lnTo>
                <a:cubicBezTo>
                  <a:pt x="904238" y="0"/>
                  <a:pt x="931172" y="11156"/>
                  <a:pt x="951030" y="31015"/>
                </a:cubicBezTo>
                <a:cubicBezTo>
                  <a:pt x="970889" y="50873"/>
                  <a:pt x="982045" y="77807"/>
                  <a:pt x="982045" y="105892"/>
                </a:cubicBezTo>
                <a:lnTo>
                  <a:pt x="982045" y="250745"/>
                </a:lnTo>
                <a:cubicBezTo>
                  <a:pt x="982045" y="278829"/>
                  <a:pt x="970889" y="305763"/>
                  <a:pt x="951030" y="325622"/>
                </a:cubicBezTo>
                <a:cubicBezTo>
                  <a:pt x="931172" y="345480"/>
                  <a:pt x="904238" y="356636"/>
                  <a:pt x="876153" y="356636"/>
                </a:cubicBezTo>
                <a:lnTo>
                  <a:pt x="105892" y="356636"/>
                </a:lnTo>
                <a:cubicBezTo>
                  <a:pt x="77807" y="356636"/>
                  <a:pt x="50873" y="345480"/>
                  <a:pt x="31015" y="325622"/>
                </a:cubicBezTo>
                <a:cubicBezTo>
                  <a:pt x="11156" y="305763"/>
                  <a:pt x="0" y="278829"/>
                  <a:pt x="0" y="250745"/>
                </a:cubicBezTo>
                <a:lnTo>
                  <a:pt x="0" y="105892"/>
                </a:lnTo>
                <a:cubicBezTo>
                  <a:pt x="0" y="77807"/>
                  <a:pt x="11156" y="50873"/>
                  <a:pt x="31015" y="31015"/>
                </a:cubicBezTo>
                <a:cubicBezTo>
                  <a:pt x="50873" y="11156"/>
                  <a:pt x="77807" y="0"/>
                  <a:pt x="105892" y="0"/>
                </a:cubicBezTo>
                <a:close/>
              </a:path>
            </a:pathLst>
          </a:custGeom>
          <a:solidFill>
            <a:srgbClr val="AD754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BCDFA48-00C5-E87E-7C6C-2427136105F0}"/>
              </a:ext>
            </a:extLst>
          </p:cNvPr>
          <p:cNvSpPr txBox="1"/>
          <p:nvPr/>
        </p:nvSpPr>
        <p:spPr>
          <a:xfrm>
            <a:off x="4533898" y="1266405"/>
            <a:ext cx="9220200" cy="573894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FFFFFF"/>
                </a:solidFill>
                <a:latin typeface="Clear Sans Bold"/>
              </a:rPr>
              <a:t>Ilmu</a:t>
            </a:r>
            <a:r>
              <a:rPr lang="en-US" sz="3600" dirty="0">
                <a:solidFill>
                  <a:srgbClr val="FFFFFF"/>
                </a:solidFill>
                <a:latin typeface="Clear Sans Bold"/>
              </a:rPr>
              <a:t> Bayan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DA940AA-C77A-656E-DB33-5F489C02DBF2}"/>
              </a:ext>
            </a:extLst>
          </p:cNvPr>
          <p:cNvGrpSpPr/>
          <p:nvPr/>
        </p:nvGrpSpPr>
        <p:grpSpPr>
          <a:xfrm>
            <a:off x="2214879" y="2476499"/>
            <a:ext cx="13858239" cy="6629400"/>
            <a:chOff x="0" y="-6060"/>
            <a:chExt cx="982045" cy="356636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A90E2BC2-69DE-BD46-AEC6-2EA51740C847}"/>
                </a:ext>
              </a:extLst>
            </p:cNvPr>
            <p:cNvSpPr/>
            <p:nvPr/>
          </p:nvSpPr>
          <p:spPr>
            <a:xfrm>
              <a:off x="0" y="-6060"/>
              <a:ext cx="982045" cy="356636"/>
            </a:xfrm>
            <a:custGeom>
              <a:avLst/>
              <a:gdLst/>
              <a:ahLst/>
              <a:cxnLst/>
              <a:rect l="l" t="t" r="r" b="b"/>
              <a:pathLst>
                <a:path w="982045" h="356636">
                  <a:moveTo>
                    <a:pt x="105892" y="0"/>
                  </a:moveTo>
                  <a:lnTo>
                    <a:pt x="876153" y="0"/>
                  </a:lnTo>
                  <a:cubicBezTo>
                    <a:pt x="904238" y="0"/>
                    <a:pt x="931172" y="11156"/>
                    <a:pt x="951030" y="31015"/>
                  </a:cubicBezTo>
                  <a:cubicBezTo>
                    <a:pt x="970889" y="50873"/>
                    <a:pt x="982045" y="77807"/>
                    <a:pt x="982045" y="105892"/>
                  </a:cubicBezTo>
                  <a:lnTo>
                    <a:pt x="982045" y="250745"/>
                  </a:lnTo>
                  <a:cubicBezTo>
                    <a:pt x="982045" y="278829"/>
                    <a:pt x="970889" y="305763"/>
                    <a:pt x="951030" y="325622"/>
                  </a:cubicBezTo>
                  <a:cubicBezTo>
                    <a:pt x="931172" y="345480"/>
                    <a:pt x="904238" y="356636"/>
                    <a:pt x="876153" y="356636"/>
                  </a:cubicBezTo>
                  <a:lnTo>
                    <a:pt x="105892" y="356636"/>
                  </a:lnTo>
                  <a:cubicBezTo>
                    <a:pt x="77807" y="356636"/>
                    <a:pt x="50873" y="345480"/>
                    <a:pt x="31015" y="325622"/>
                  </a:cubicBezTo>
                  <a:cubicBezTo>
                    <a:pt x="11156" y="305763"/>
                    <a:pt x="0" y="278829"/>
                    <a:pt x="0" y="250745"/>
                  </a:cubicBezTo>
                  <a:lnTo>
                    <a:pt x="0" y="105892"/>
                  </a:lnTo>
                  <a:cubicBezTo>
                    <a:pt x="0" y="77807"/>
                    <a:pt x="11156" y="50873"/>
                    <a:pt x="31015" y="31015"/>
                  </a:cubicBezTo>
                  <a:cubicBezTo>
                    <a:pt x="50873" y="11156"/>
                    <a:pt x="77807" y="0"/>
                    <a:pt x="105892" y="0"/>
                  </a:cubicBezTo>
                  <a:close/>
                </a:path>
              </a:pathLst>
            </a:custGeom>
            <a:solidFill>
              <a:srgbClr val="AD7541"/>
            </a:solidFill>
          </p:spPr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AF1B39AF-46E3-2455-BBC7-013EA7FE2B4E}"/>
                </a:ext>
              </a:extLst>
            </p:cNvPr>
            <p:cNvSpPr txBox="1"/>
            <p:nvPr/>
          </p:nvSpPr>
          <p:spPr>
            <a:xfrm>
              <a:off x="86333" y="95738"/>
              <a:ext cx="812800" cy="13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Merupakan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suatu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mengungkapkan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suatu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makna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berbagai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uslub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objek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pembahasannya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berupa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uslub-uslub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berbeda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mengungkapkan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suatu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ide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sama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Bayn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berfungsi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mengetahui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macam-macam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kaidah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pengungkapan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sebagai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untuk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meneliti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setiap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uslub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sebagai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alat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penjelas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rahasia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balghah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Kajiannya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mencakup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tasybh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majz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kinyah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Penemunya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adalah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Abu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Ubaidah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yang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menyusun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pengetahuan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"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Muujazu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Al-Quran"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kemudian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berkembang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pada imam Abu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qahir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disempurnakan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oleh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pujangga-pujangga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Arab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lainnya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seperti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AI-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Jahiz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lbnu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Mu'taz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Qaddamah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Abu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Hilal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Al-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Asikari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Dengan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akan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diketahui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rahasia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bahasa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arab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prosa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puisi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keindahan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sastra Al-Quran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Hadist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Sehingga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ilmu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ini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berperan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penting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dalam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menilai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memahami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dari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 Al Qur'an dan </a:t>
              </a:r>
              <a:r>
                <a:rPr lang="en-US" sz="2000" dirty="0" err="1">
                  <a:solidFill>
                    <a:srgbClr val="FFFFFF"/>
                  </a:solidFill>
                  <a:latin typeface="Clear Sans Bold"/>
                </a:rPr>
                <a:t>Hadist</a:t>
              </a:r>
              <a:r>
                <a:rPr lang="en-US" sz="2000" dirty="0">
                  <a:solidFill>
                    <a:srgbClr val="FFFFFF"/>
                  </a:solidFill>
                  <a:latin typeface="Clear Sans Bold"/>
                </a:rPr>
                <a:t>.</a:t>
              </a:r>
            </a:p>
          </p:txBody>
        </p:sp>
      </p:grpSp>
      <p:pic>
        <p:nvPicPr>
          <p:cNvPr id="5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F0B61F1A-EEBD-C899-D10A-1803C70568E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67903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554146" y="3626537"/>
            <a:ext cx="9996880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dirty="0">
                <a:solidFill>
                  <a:srgbClr val="764640"/>
                </a:solidFill>
                <a:latin typeface="Tropika"/>
              </a:rPr>
              <a:t>ILMU NAHWU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756753" y="0"/>
            <a:ext cx="3531247" cy="4114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7240953" y="5754351"/>
            <a:ext cx="10623266" cy="887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Sniglet"/>
              </a:rPr>
              <a:t>Yuk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Lebih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Tahu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tentang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Ilmu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Nahwu</a:t>
            </a:r>
            <a:endParaRPr lang="en-US" sz="5199" dirty="0">
              <a:solidFill>
                <a:srgbClr val="000000"/>
              </a:solidFill>
              <a:latin typeface="Sniglet"/>
            </a:endParaRPr>
          </a:p>
        </p:txBody>
      </p:sp>
      <p:pic>
        <p:nvPicPr>
          <p:cNvPr id="6" name="Picture 2">
            <a:hlinkClick r:id="" action="ppaction://hlinkshowjump?jump=next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715A8B3F-9AB9-9D62-CB4D-23BFE9220B7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1523886" y="7208658"/>
            <a:ext cx="2057400" cy="2057400"/>
          </a:xfrm>
          <a:prstGeom prst="rect">
            <a:avLst/>
          </a:prstGeom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0E26B790-8D33-19A2-950B-AC06B970667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752600" y="1007883"/>
            <a:ext cx="5277231" cy="8229600"/>
          </a:xfrm>
          <a:prstGeom prst="rect">
            <a:avLst/>
          </a:prstGeom>
        </p:spPr>
      </p:pic>
      <p:pic>
        <p:nvPicPr>
          <p:cNvPr id="9" name="Picture 2">
            <a:hlinkClick r:id="rId10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FA293714-743A-B93E-0565-7132328DBF4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656182" y="322025"/>
            <a:ext cx="1106641" cy="995977"/>
          </a:xfrm>
          <a:prstGeom prst="rect">
            <a:avLst/>
          </a:prstGeom>
        </p:spPr>
      </p:pic>
      <p:pic>
        <p:nvPicPr>
          <p:cNvPr id="10" name="Picture 4">
            <a:hlinkClick r:id="rId13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B47B8A52-3E8C-95AB-12C1-8B80000C47C5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2224048" y="322025"/>
            <a:ext cx="1052552" cy="9959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17290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554146" y="3857625"/>
            <a:ext cx="9996880" cy="2562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dirty="0" err="1">
                <a:solidFill>
                  <a:srgbClr val="764640"/>
                </a:solidFill>
                <a:latin typeface="Tropika"/>
              </a:rPr>
              <a:t>Petunjuk</a:t>
            </a:r>
            <a:endParaRPr lang="en-US" sz="15000" dirty="0">
              <a:solidFill>
                <a:srgbClr val="764640"/>
              </a:solidFill>
              <a:latin typeface="Tropika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756753" y="266700"/>
            <a:ext cx="3531247" cy="4114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198134" y="6198287"/>
            <a:ext cx="8708904" cy="887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Sniglet"/>
              </a:rPr>
              <a:t>Penggunaan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Aplikasi</a:t>
            </a:r>
            <a:endParaRPr lang="en-US" sz="5199" dirty="0">
              <a:solidFill>
                <a:srgbClr val="000000"/>
              </a:solidFill>
              <a:latin typeface="Sniglet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4258348-1A82-37DE-22E4-F1F38FE057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243606" y="1028700"/>
            <a:ext cx="5277231" cy="8229600"/>
          </a:xfrm>
          <a:prstGeom prst="rect">
            <a:avLst/>
          </a:prstGeom>
        </p:spPr>
      </p:pic>
      <p:pic>
        <p:nvPicPr>
          <p:cNvPr id="4" name="Picture 2">
            <a:hlinkClick r:id="rId8" action="ppaction://hlinksldjump" highlightClick="1">
              <a:snd r:embed="rId9" name="click.wav"/>
            </a:hlinkClick>
            <a:extLst>
              <a:ext uri="{FF2B5EF4-FFF2-40B4-BE49-F238E27FC236}">
                <a16:creationId xmlns:a16="http://schemas.microsoft.com/office/drawing/2014/main" id="{AFB5EE12-4764-7832-8386-28225D68B02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656182" y="322025"/>
            <a:ext cx="1106641" cy="995977"/>
          </a:xfrm>
          <a:prstGeom prst="rect">
            <a:avLst/>
          </a:prstGeom>
        </p:spPr>
      </p:pic>
      <p:pic>
        <p:nvPicPr>
          <p:cNvPr id="7" name="Picture 4">
            <a:hlinkClick r:id="rId12" action="ppaction://hlinksldjump" highlightClick="1">
              <a:snd r:embed="rId9" name="click.wav"/>
            </a:hlinkClick>
            <a:extLst>
              <a:ext uri="{FF2B5EF4-FFF2-40B4-BE49-F238E27FC236}">
                <a16:creationId xmlns:a16="http://schemas.microsoft.com/office/drawing/2014/main" id="{8572B7D5-A23B-99F7-AC81-74D7BB5FCF98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2224048" y="322025"/>
            <a:ext cx="1052552" cy="995977"/>
          </a:xfrm>
          <a:prstGeom prst="rect">
            <a:avLst/>
          </a:prstGeom>
        </p:spPr>
      </p:pic>
      <p:pic>
        <p:nvPicPr>
          <p:cNvPr id="8" name="Picture 2">
            <a:hlinkClick r:id="" action="ppaction://hlinkshowjump?jump=nextslide" highlightClick="1">
              <a:snd r:embed="rId9" name="click.wav"/>
            </a:hlinkClick>
            <a:extLst>
              <a:ext uri="{FF2B5EF4-FFF2-40B4-BE49-F238E27FC236}">
                <a16:creationId xmlns:a16="http://schemas.microsoft.com/office/drawing/2014/main" id="{0063288D-CDEC-05C8-8D12-9937DCFF2144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>
            <a:fillRect/>
          </a:stretch>
        </p:blipFill>
        <p:spPr>
          <a:xfrm>
            <a:off x="11523886" y="7208658"/>
            <a:ext cx="2057400" cy="2057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14700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86200" y="19050"/>
            <a:ext cx="9996880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dirty="0">
                <a:solidFill>
                  <a:srgbClr val="764640"/>
                </a:solidFill>
                <a:latin typeface="Tropika"/>
              </a:rPr>
              <a:t>ILMU NAHWU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73007" y="2146864"/>
            <a:ext cx="10623266" cy="887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Sniglet"/>
              </a:rPr>
              <a:t>Yuk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Lebih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Tahu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tentang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Ilmu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Nahwu</a:t>
            </a:r>
            <a:endParaRPr lang="en-US" sz="5199" dirty="0">
              <a:solidFill>
                <a:srgbClr val="000000"/>
              </a:solidFill>
              <a:latin typeface="Sniglet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B43FD003-C55E-7FA1-5D8E-9828B2643EAC}"/>
              </a:ext>
            </a:extLst>
          </p:cNvPr>
          <p:cNvGrpSpPr/>
          <p:nvPr/>
        </p:nvGrpSpPr>
        <p:grpSpPr>
          <a:xfrm>
            <a:off x="15240" y="7600908"/>
            <a:ext cx="18288000" cy="4360143"/>
            <a:chOff x="0" y="0"/>
            <a:chExt cx="4816593" cy="114835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2C12542-F32E-6C3A-714A-B0DC06138242}"/>
                </a:ext>
              </a:extLst>
            </p:cNvPr>
            <p:cNvSpPr/>
            <p:nvPr/>
          </p:nvSpPr>
          <p:spPr>
            <a:xfrm>
              <a:off x="0" y="0"/>
              <a:ext cx="4816592" cy="1148350"/>
            </a:xfrm>
            <a:custGeom>
              <a:avLst/>
              <a:gdLst/>
              <a:ahLst/>
              <a:cxnLst/>
              <a:rect l="l" t="t" r="r" b="b"/>
              <a:pathLst>
                <a:path w="4816592" h="1148350">
                  <a:moveTo>
                    <a:pt x="0" y="0"/>
                  </a:moveTo>
                  <a:lnTo>
                    <a:pt x="4816592" y="0"/>
                  </a:lnTo>
                  <a:lnTo>
                    <a:pt x="4816592" y="1148350"/>
                  </a:lnTo>
                  <a:lnTo>
                    <a:pt x="0" y="1148350"/>
                  </a:lnTo>
                  <a:close/>
                </a:path>
              </a:pathLst>
            </a:custGeom>
            <a:solidFill>
              <a:srgbClr val="F7CC73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7A7A724-F49A-4941-6B83-67EBB26FF7B0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25">
            <a:extLst>
              <a:ext uri="{FF2B5EF4-FFF2-40B4-BE49-F238E27FC236}">
                <a16:creationId xmlns:a16="http://schemas.microsoft.com/office/drawing/2014/main" id="{B30E264A-B02D-44A8-F7C7-A1CCB55DFAAB}"/>
              </a:ext>
            </a:extLst>
          </p:cNvPr>
          <p:cNvGrpSpPr>
            <a:grpSpLocks noChangeAspect="1"/>
          </p:cNvGrpSpPr>
          <p:nvPr/>
        </p:nvGrpSpPr>
        <p:grpSpPr>
          <a:xfrm>
            <a:off x="9715422" y="3954833"/>
            <a:ext cx="2971956" cy="2903168"/>
            <a:chOff x="0" y="0"/>
            <a:chExt cx="4828540" cy="4716780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18" name="Freeform 26">
              <a:hlinkClick r:id="rId4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A6A7ADB3-B1DE-5DEC-1799-EE53FCC794C0}"/>
                </a:ext>
              </a:extLst>
            </p:cNvPr>
            <p:cNvSpPr/>
            <p:nvPr/>
          </p:nvSpPr>
          <p:spPr>
            <a:xfrm>
              <a:off x="0" y="-7620"/>
              <a:ext cx="4833620" cy="4726940"/>
            </a:xfrm>
            <a:custGeom>
              <a:avLst/>
              <a:gdLst/>
              <a:ahLst/>
              <a:cxnLst/>
              <a:rect l="l" t="t" r="r" b="b"/>
              <a:pathLst>
                <a:path w="4833620" h="4726940">
                  <a:moveTo>
                    <a:pt x="3416300" y="4662170"/>
                  </a:moveTo>
                  <a:cubicBezTo>
                    <a:pt x="3388360" y="4669790"/>
                    <a:pt x="3366770" y="4679950"/>
                    <a:pt x="3345180" y="4682490"/>
                  </a:cubicBezTo>
                  <a:cubicBezTo>
                    <a:pt x="3223260" y="4692650"/>
                    <a:pt x="3102610" y="4702810"/>
                    <a:pt x="2980690" y="4711700"/>
                  </a:cubicBezTo>
                  <a:cubicBezTo>
                    <a:pt x="2918460" y="4715510"/>
                    <a:pt x="2856230" y="4719320"/>
                    <a:pt x="2794000" y="4720590"/>
                  </a:cubicBezTo>
                  <a:cubicBezTo>
                    <a:pt x="2726690" y="4723130"/>
                    <a:pt x="2659380" y="4726940"/>
                    <a:pt x="2593340" y="4724400"/>
                  </a:cubicBezTo>
                  <a:cubicBezTo>
                    <a:pt x="2529840" y="4723130"/>
                    <a:pt x="2466340" y="4719320"/>
                    <a:pt x="2405380" y="4707890"/>
                  </a:cubicBezTo>
                  <a:cubicBezTo>
                    <a:pt x="2326640" y="4693920"/>
                    <a:pt x="2246630" y="4693920"/>
                    <a:pt x="2169160" y="4681220"/>
                  </a:cubicBezTo>
                  <a:cubicBezTo>
                    <a:pt x="1967230" y="4648200"/>
                    <a:pt x="1761490" y="4657090"/>
                    <a:pt x="1558290" y="4643120"/>
                  </a:cubicBezTo>
                  <a:cubicBezTo>
                    <a:pt x="1443990" y="4635500"/>
                    <a:pt x="1329690" y="4617720"/>
                    <a:pt x="1215390" y="4602480"/>
                  </a:cubicBezTo>
                  <a:cubicBezTo>
                    <a:pt x="1085850" y="4585970"/>
                    <a:pt x="956310" y="4566920"/>
                    <a:pt x="825500" y="4549140"/>
                  </a:cubicBezTo>
                  <a:cubicBezTo>
                    <a:pt x="730250" y="4536440"/>
                    <a:pt x="633730" y="4523740"/>
                    <a:pt x="538480" y="4511040"/>
                  </a:cubicBezTo>
                  <a:cubicBezTo>
                    <a:pt x="535940" y="4511040"/>
                    <a:pt x="533400" y="4509770"/>
                    <a:pt x="530860" y="4509770"/>
                  </a:cubicBezTo>
                  <a:cubicBezTo>
                    <a:pt x="450850" y="4475479"/>
                    <a:pt x="365760" y="4448810"/>
                    <a:pt x="292100" y="4404360"/>
                  </a:cubicBezTo>
                  <a:cubicBezTo>
                    <a:pt x="167640" y="4328160"/>
                    <a:pt x="114300" y="4206240"/>
                    <a:pt x="109220" y="4062730"/>
                  </a:cubicBezTo>
                  <a:cubicBezTo>
                    <a:pt x="107950" y="4013200"/>
                    <a:pt x="101600" y="3964940"/>
                    <a:pt x="101600" y="3915410"/>
                  </a:cubicBezTo>
                  <a:cubicBezTo>
                    <a:pt x="102870" y="3846830"/>
                    <a:pt x="107950" y="3779520"/>
                    <a:pt x="111760" y="3712210"/>
                  </a:cubicBezTo>
                  <a:cubicBezTo>
                    <a:pt x="121920" y="3511550"/>
                    <a:pt x="127000" y="3310890"/>
                    <a:pt x="111760" y="3110230"/>
                  </a:cubicBezTo>
                  <a:cubicBezTo>
                    <a:pt x="97790" y="2929890"/>
                    <a:pt x="85090" y="2750820"/>
                    <a:pt x="71120" y="2570480"/>
                  </a:cubicBezTo>
                  <a:cubicBezTo>
                    <a:pt x="62230" y="2454910"/>
                    <a:pt x="50800" y="2340610"/>
                    <a:pt x="43180" y="2225040"/>
                  </a:cubicBezTo>
                  <a:cubicBezTo>
                    <a:pt x="38100" y="2148840"/>
                    <a:pt x="39370" y="2071370"/>
                    <a:pt x="34290" y="1995170"/>
                  </a:cubicBezTo>
                  <a:cubicBezTo>
                    <a:pt x="31750" y="1951990"/>
                    <a:pt x="17780" y="1910080"/>
                    <a:pt x="16510" y="1866900"/>
                  </a:cubicBezTo>
                  <a:cubicBezTo>
                    <a:pt x="11430" y="1762760"/>
                    <a:pt x="10160" y="1657350"/>
                    <a:pt x="7620" y="1551940"/>
                  </a:cubicBezTo>
                  <a:cubicBezTo>
                    <a:pt x="6350" y="1511300"/>
                    <a:pt x="0" y="1470660"/>
                    <a:pt x="1270" y="1430020"/>
                  </a:cubicBezTo>
                  <a:cubicBezTo>
                    <a:pt x="2540" y="1366520"/>
                    <a:pt x="10160" y="1303020"/>
                    <a:pt x="11430" y="1239520"/>
                  </a:cubicBezTo>
                  <a:cubicBezTo>
                    <a:pt x="12700" y="1165860"/>
                    <a:pt x="5080" y="1092200"/>
                    <a:pt x="7620" y="1019810"/>
                  </a:cubicBezTo>
                  <a:cubicBezTo>
                    <a:pt x="7620" y="949960"/>
                    <a:pt x="16510" y="881380"/>
                    <a:pt x="25400" y="811530"/>
                  </a:cubicBezTo>
                  <a:cubicBezTo>
                    <a:pt x="27940" y="787400"/>
                    <a:pt x="45720" y="765810"/>
                    <a:pt x="50800" y="741680"/>
                  </a:cubicBezTo>
                  <a:cubicBezTo>
                    <a:pt x="72390" y="622300"/>
                    <a:pt x="95250" y="502920"/>
                    <a:pt x="151130" y="392430"/>
                  </a:cubicBezTo>
                  <a:cubicBezTo>
                    <a:pt x="163830" y="368300"/>
                    <a:pt x="184150" y="346710"/>
                    <a:pt x="203200" y="327660"/>
                  </a:cubicBezTo>
                  <a:cubicBezTo>
                    <a:pt x="209550" y="321310"/>
                    <a:pt x="224790" y="325120"/>
                    <a:pt x="228600" y="325120"/>
                  </a:cubicBezTo>
                  <a:cubicBezTo>
                    <a:pt x="237490" y="308610"/>
                    <a:pt x="242570" y="292100"/>
                    <a:pt x="252730" y="284480"/>
                  </a:cubicBezTo>
                  <a:cubicBezTo>
                    <a:pt x="307340" y="242570"/>
                    <a:pt x="364490" y="212090"/>
                    <a:pt x="435610" y="204470"/>
                  </a:cubicBezTo>
                  <a:cubicBezTo>
                    <a:pt x="488950" y="198120"/>
                    <a:pt x="541020" y="175260"/>
                    <a:pt x="594360" y="162560"/>
                  </a:cubicBezTo>
                  <a:cubicBezTo>
                    <a:pt x="659130" y="147320"/>
                    <a:pt x="723900" y="129540"/>
                    <a:pt x="791210" y="120650"/>
                  </a:cubicBezTo>
                  <a:cubicBezTo>
                    <a:pt x="852170" y="113030"/>
                    <a:pt x="910590" y="96520"/>
                    <a:pt x="972820" y="91440"/>
                  </a:cubicBezTo>
                  <a:cubicBezTo>
                    <a:pt x="1036320" y="86360"/>
                    <a:pt x="1099820" y="71120"/>
                    <a:pt x="1164590" y="66040"/>
                  </a:cubicBezTo>
                  <a:cubicBezTo>
                    <a:pt x="1339850" y="53340"/>
                    <a:pt x="1516380" y="44450"/>
                    <a:pt x="1691640" y="34290"/>
                  </a:cubicBezTo>
                  <a:cubicBezTo>
                    <a:pt x="1734820" y="31750"/>
                    <a:pt x="1778000" y="34290"/>
                    <a:pt x="1821180" y="35560"/>
                  </a:cubicBezTo>
                  <a:cubicBezTo>
                    <a:pt x="1842770" y="36830"/>
                    <a:pt x="1864360" y="41910"/>
                    <a:pt x="1887220" y="44450"/>
                  </a:cubicBezTo>
                  <a:cubicBezTo>
                    <a:pt x="1897380" y="45720"/>
                    <a:pt x="1907540" y="41910"/>
                    <a:pt x="1917700" y="41910"/>
                  </a:cubicBezTo>
                  <a:cubicBezTo>
                    <a:pt x="1948180" y="41910"/>
                    <a:pt x="1979930" y="41910"/>
                    <a:pt x="2010410" y="40640"/>
                  </a:cubicBezTo>
                  <a:cubicBezTo>
                    <a:pt x="2068830" y="38100"/>
                    <a:pt x="2128520" y="31750"/>
                    <a:pt x="2186940" y="31750"/>
                  </a:cubicBezTo>
                  <a:cubicBezTo>
                    <a:pt x="2244090" y="31750"/>
                    <a:pt x="2301240" y="35560"/>
                    <a:pt x="2358390" y="38100"/>
                  </a:cubicBezTo>
                  <a:lnTo>
                    <a:pt x="2404110" y="38100"/>
                  </a:lnTo>
                  <a:cubicBezTo>
                    <a:pt x="2473960" y="35560"/>
                    <a:pt x="2542540" y="35560"/>
                    <a:pt x="2612390" y="31750"/>
                  </a:cubicBezTo>
                  <a:cubicBezTo>
                    <a:pt x="2679700" y="27940"/>
                    <a:pt x="2745740" y="19050"/>
                    <a:pt x="2813050" y="15240"/>
                  </a:cubicBezTo>
                  <a:cubicBezTo>
                    <a:pt x="2844800" y="12700"/>
                    <a:pt x="2877820" y="12700"/>
                    <a:pt x="2909570" y="19050"/>
                  </a:cubicBezTo>
                  <a:cubicBezTo>
                    <a:pt x="2957830" y="27940"/>
                    <a:pt x="3003550" y="33020"/>
                    <a:pt x="3051810" y="19050"/>
                  </a:cubicBezTo>
                  <a:cubicBezTo>
                    <a:pt x="3069590" y="13970"/>
                    <a:pt x="3092450" y="22860"/>
                    <a:pt x="3112770" y="25400"/>
                  </a:cubicBezTo>
                  <a:cubicBezTo>
                    <a:pt x="3121660" y="26670"/>
                    <a:pt x="3131820" y="29210"/>
                    <a:pt x="3136900" y="25400"/>
                  </a:cubicBezTo>
                  <a:cubicBezTo>
                    <a:pt x="3171190" y="0"/>
                    <a:pt x="3202940" y="6350"/>
                    <a:pt x="3235960" y="27940"/>
                  </a:cubicBezTo>
                  <a:cubicBezTo>
                    <a:pt x="3239770" y="30480"/>
                    <a:pt x="3249930" y="24130"/>
                    <a:pt x="3257550" y="24130"/>
                  </a:cubicBezTo>
                  <a:cubicBezTo>
                    <a:pt x="3288030" y="24130"/>
                    <a:pt x="3318510" y="24130"/>
                    <a:pt x="3350260" y="25400"/>
                  </a:cubicBezTo>
                  <a:cubicBezTo>
                    <a:pt x="3373120" y="26670"/>
                    <a:pt x="3394710" y="34290"/>
                    <a:pt x="3417570" y="36830"/>
                  </a:cubicBezTo>
                  <a:cubicBezTo>
                    <a:pt x="3467100" y="43180"/>
                    <a:pt x="3517900" y="53340"/>
                    <a:pt x="3568700" y="53340"/>
                  </a:cubicBezTo>
                  <a:cubicBezTo>
                    <a:pt x="3663950" y="54610"/>
                    <a:pt x="3759200" y="58420"/>
                    <a:pt x="3853180" y="78740"/>
                  </a:cubicBezTo>
                  <a:cubicBezTo>
                    <a:pt x="3940809" y="97790"/>
                    <a:pt x="4030980" y="97790"/>
                    <a:pt x="4119880" y="113030"/>
                  </a:cubicBezTo>
                  <a:cubicBezTo>
                    <a:pt x="4173220" y="121920"/>
                    <a:pt x="4227830" y="138430"/>
                    <a:pt x="4273550" y="165100"/>
                  </a:cubicBezTo>
                  <a:cubicBezTo>
                    <a:pt x="4323080" y="193040"/>
                    <a:pt x="4361180" y="238760"/>
                    <a:pt x="4405630" y="276860"/>
                  </a:cubicBezTo>
                  <a:cubicBezTo>
                    <a:pt x="4422139" y="290830"/>
                    <a:pt x="4446270" y="300990"/>
                    <a:pt x="4457700" y="318770"/>
                  </a:cubicBezTo>
                  <a:cubicBezTo>
                    <a:pt x="4490720" y="367030"/>
                    <a:pt x="4519930" y="417830"/>
                    <a:pt x="4549140" y="468630"/>
                  </a:cubicBezTo>
                  <a:cubicBezTo>
                    <a:pt x="4570730" y="505460"/>
                    <a:pt x="4592320" y="543560"/>
                    <a:pt x="4608830" y="581660"/>
                  </a:cubicBezTo>
                  <a:cubicBezTo>
                    <a:pt x="4626610" y="626110"/>
                    <a:pt x="4640580" y="671830"/>
                    <a:pt x="4654550" y="718820"/>
                  </a:cubicBezTo>
                  <a:cubicBezTo>
                    <a:pt x="4676140" y="792480"/>
                    <a:pt x="4701540" y="866140"/>
                    <a:pt x="4715510" y="942340"/>
                  </a:cubicBezTo>
                  <a:cubicBezTo>
                    <a:pt x="4735830" y="1049020"/>
                    <a:pt x="4745990" y="1158240"/>
                    <a:pt x="4761230" y="1266190"/>
                  </a:cubicBezTo>
                  <a:cubicBezTo>
                    <a:pt x="4766310" y="1301750"/>
                    <a:pt x="4772660" y="1337310"/>
                    <a:pt x="4775200" y="1372870"/>
                  </a:cubicBezTo>
                  <a:cubicBezTo>
                    <a:pt x="4782820" y="1474470"/>
                    <a:pt x="4787900" y="1574800"/>
                    <a:pt x="4794250" y="1676400"/>
                  </a:cubicBezTo>
                  <a:cubicBezTo>
                    <a:pt x="4803140" y="1802130"/>
                    <a:pt x="4815840" y="1926590"/>
                    <a:pt x="4822190" y="2052320"/>
                  </a:cubicBezTo>
                  <a:cubicBezTo>
                    <a:pt x="4828540" y="2172970"/>
                    <a:pt x="4833620" y="2294890"/>
                    <a:pt x="4831080" y="2416810"/>
                  </a:cubicBezTo>
                  <a:cubicBezTo>
                    <a:pt x="4827270" y="2620010"/>
                    <a:pt x="4817110" y="2821940"/>
                    <a:pt x="4806950" y="3025140"/>
                  </a:cubicBezTo>
                  <a:cubicBezTo>
                    <a:pt x="4800600" y="3150870"/>
                    <a:pt x="4791710" y="3275330"/>
                    <a:pt x="4779010" y="3399790"/>
                  </a:cubicBezTo>
                  <a:cubicBezTo>
                    <a:pt x="4766310" y="3524250"/>
                    <a:pt x="4747260" y="3647440"/>
                    <a:pt x="4733290" y="3771900"/>
                  </a:cubicBezTo>
                  <a:cubicBezTo>
                    <a:pt x="4723130" y="3858260"/>
                    <a:pt x="4720590" y="3944620"/>
                    <a:pt x="4709160" y="4029710"/>
                  </a:cubicBezTo>
                  <a:cubicBezTo>
                    <a:pt x="4699000" y="4107180"/>
                    <a:pt x="4660900" y="4175760"/>
                    <a:pt x="4610100" y="4232910"/>
                  </a:cubicBezTo>
                  <a:cubicBezTo>
                    <a:pt x="4568191" y="4281170"/>
                    <a:pt x="4535170" y="4335780"/>
                    <a:pt x="4491991" y="4382770"/>
                  </a:cubicBezTo>
                  <a:cubicBezTo>
                    <a:pt x="4453891" y="4424679"/>
                    <a:pt x="4411981" y="4466590"/>
                    <a:pt x="4345941" y="4467860"/>
                  </a:cubicBezTo>
                  <a:cubicBezTo>
                    <a:pt x="4330700" y="4467860"/>
                    <a:pt x="4316731" y="4483100"/>
                    <a:pt x="4301491" y="4490720"/>
                  </a:cubicBezTo>
                  <a:cubicBezTo>
                    <a:pt x="4236720" y="4518660"/>
                    <a:pt x="4169411" y="4542790"/>
                    <a:pt x="4105911" y="4573270"/>
                  </a:cubicBezTo>
                  <a:cubicBezTo>
                    <a:pt x="3989070" y="4629150"/>
                    <a:pt x="3863341" y="4638040"/>
                    <a:pt x="3737611" y="4643120"/>
                  </a:cubicBezTo>
                  <a:cubicBezTo>
                    <a:pt x="3689351" y="4645660"/>
                    <a:pt x="3639820" y="4641850"/>
                    <a:pt x="3591561" y="4645660"/>
                  </a:cubicBezTo>
                  <a:cubicBezTo>
                    <a:pt x="3567431" y="4646930"/>
                    <a:pt x="3544570" y="4658360"/>
                    <a:pt x="3521711" y="4663440"/>
                  </a:cubicBezTo>
                  <a:cubicBezTo>
                    <a:pt x="3511551" y="4665980"/>
                    <a:pt x="3501391" y="4664710"/>
                    <a:pt x="3489961" y="4665980"/>
                  </a:cubicBezTo>
                  <a:cubicBezTo>
                    <a:pt x="3474720" y="4667250"/>
                    <a:pt x="3459481" y="4671060"/>
                    <a:pt x="3444241" y="4669790"/>
                  </a:cubicBezTo>
                  <a:cubicBezTo>
                    <a:pt x="3429000" y="4667250"/>
                    <a:pt x="3418841" y="4662170"/>
                    <a:pt x="3416300" y="466217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19" name="Group 27">
            <a:extLst>
              <a:ext uri="{FF2B5EF4-FFF2-40B4-BE49-F238E27FC236}">
                <a16:creationId xmlns:a16="http://schemas.microsoft.com/office/drawing/2014/main" id="{6EE6580F-3D83-F136-00A8-8C7890F50B5E}"/>
              </a:ext>
            </a:extLst>
          </p:cNvPr>
          <p:cNvGrpSpPr>
            <a:grpSpLocks noChangeAspect="1"/>
          </p:cNvGrpSpPr>
          <p:nvPr/>
        </p:nvGrpSpPr>
        <p:grpSpPr>
          <a:xfrm>
            <a:off x="13850713" y="3954833"/>
            <a:ext cx="2971956" cy="2903168"/>
            <a:chOff x="0" y="0"/>
            <a:chExt cx="4828540" cy="4716780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20" name="Freeform 28">
              <a:hlinkClick r:id="rId6" action="ppaction://hlinksldjump" highlightClick="1">
                <a:snd r:embed="rId7" name="coin.wav"/>
              </a:hlinkClick>
              <a:extLst>
                <a:ext uri="{FF2B5EF4-FFF2-40B4-BE49-F238E27FC236}">
                  <a16:creationId xmlns:a16="http://schemas.microsoft.com/office/drawing/2014/main" id="{0BE8EC1D-6D7C-5086-8004-A0EEF18D58C3}"/>
                </a:ext>
              </a:extLst>
            </p:cNvPr>
            <p:cNvSpPr/>
            <p:nvPr/>
          </p:nvSpPr>
          <p:spPr>
            <a:xfrm>
              <a:off x="0" y="-7620"/>
              <a:ext cx="4833620" cy="4726940"/>
            </a:xfrm>
            <a:custGeom>
              <a:avLst/>
              <a:gdLst/>
              <a:ahLst/>
              <a:cxnLst/>
              <a:rect l="l" t="t" r="r" b="b"/>
              <a:pathLst>
                <a:path w="4833620" h="4726940">
                  <a:moveTo>
                    <a:pt x="3416300" y="4662170"/>
                  </a:moveTo>
                  <a:cubicBezTo>
                    <a:pt x="3388360" y="4669790"/>
                    <a:pt x="3366770" y="4679950"/>
                    <a:pt x="3345180" y="4682490"/>
                  </a:cubicBezTo>
                  <a:cubicBezTo>
                    <a:pt x="3223260" y="4692650"/>
                    <a:pt x="3102610" y="4702810"/>
                    <a:pt x="2980690" y="4711700"/>
                  </a:cubicBezTo>
                  <a:cubicBezTo>
                    <a:pt x="2918460" y="4715510"/>
                    <a:pt x="2856230" y="4719320"/>
                    <a:pt x="2794000" y="4720590"/>
                  </a:cubicBezTo>
                  <a:cubicBezTo>
                    <a:pt x="2726690" y="4723130"/>
                    <a:pt x="2659380" y="4726940"/>
                    <a:pt x="2593340" y="4724400"/>
                  </a:cubicBezTo>
                  <a:cubicBezTo>
                    <a:pt x="2529840" y="4723130"/>
                    <a:pt x="2466340" y="4719320"/>
                    <a:pt x="2405380" y="4707890"/>
                  </a:cubicBezTo>
                  <a:cubicBezTo>
                    <a:pt x="2326640" y="4693920"/>
                    <a:pt x="2246630" y="4693920"/>
                    <a:pt x="2169160" y="4681220"/>
                  </a:cubicBezTo>
                  <a:cubicBezTo>
                    <a:pt x="1967230" y="4648200"/>
                    <a:pt x="1761490" y="4657090"/>
                    <a:pt x="1558290" y="4643120"/>
                  </a:cubicBezTo>
                  <a:cubicBezTo>
                    <a:pt x="1443990" y="4635500"/>
                    <a:pt x="1329690" y="4617720"/>
                    <a:pt x="1215390" y="4602480"/>
                  </a:cubicBezTo>
                  <a:cubicBezTo>
                    <a:pt x="1085850" y="4585970"/>
                    <a:pt x="956310" y="4566920"/>
                    <a:pt x="825500" y="4549140"/>
                  </a:cubicBezTo>
                  <a:cubicBezTo>
                    <a:pt x="730250" y="4536440"/>
                    <a:pt x="633730" y="4523740"/>
                    <a:pt x="538480" y="4511040"/>
                  </a:cubicBezTo>
                  <a:cubicBezTo>
                    <a:pt x="535940" y="4511040"/>
                    <a:pt x="533400" y="4509770"/>
                    <a:pt x="530860" y="4509770"/>
                  </a:cubicBezTo>
                  <a:cubicBezTo>
                    <a:pt x="450850" y="4475479"/>
                    <a:pt x="365760" y="4448810"/>
                    <a:pt x="292100" y="4404360"/>
                  </a:cubicBezTo>
                  <a:cubicBezTo>
                    <a:pt x="167640" y="4328160"/>
                    <a:pt x="114300" y="4206240"/>
                    <a:pt x="109220" y="4062730"/>
                  </a:cubicBezTo>
                  <a:cubicBezTo>
                    <a:pt x="107950" y="4013200"/>
                    <a:pt x="101600" y="3964940"/>
                    <a:pt x="101600" y="3915410"/>
                  </a:cubicBezTo>
                  <a:cubicBezTo>
                    <a:pt x="102870" y="3846830"/>
                    <a:pt x="107950" y="3779520"/>
                    <a:pt x="111760" y="3712210"/>
                  </a:cubicBezTo>
                  <a:cubicBezTo>
                    <a:pt x="121920" y="3511550"/>
                    <a:pt x="127000" y="3310890"/>
                    <a:pt x="111760" y="3110230"/>
                  </a:cubicBezTo>
                  <a:cubicBezTo>
                    <a:pt x="97790" y="2929890"/>
                    <a:pt x="85090" y="2750820"/>
                    <a:pt x="71120" y="2570480"/>
                  </a:cubicBezTo>
                  <a:cubicBezTo>
                    <a:pt x="62230" y="2454910"/>
                    <a:pt x="50800" y="2340610"/>
                    <a:pt x="43180" y="2225040"/>
                  </a:cubicBezTo>
                  <a:cubicBezTo>
                    <a:pt x="38100" y="2148840"/>
                    <a:pt x="39370" y="2071370"/>
                    <a:pt x="34290" y="1995170"/>
                  </a:cubicBezTo>
                  <a:cubicBezTo>
                    <a:pt x="31750" y="1951990"/>
                    <a:pt x="17780" y="1910080"/>
                    <a:pt x="16510" y="1866900"/>
                  </a:cubicBezTo>
                  <a:cubicBezTo>
                    <a:pt x="11430" y="1762760"/>
                    <a:pt x="10160" y="1657350"/>
                    <a:pt x="7620" y="1551940"/>
                  </a:cubicBezTo>
                  <a:cubicBezTo>
                    <a:pt x="6350" y="1511300"/>
                    <a:pt x="0" y="1470660"/>
                    <a:pt x="1270" y="1430020"/>
                  </a:cubicBezTo>
                  <a:cubicBezTo>
                    <a:pt x="2540" y="1366520"/>
                    <a:pt x="10160" y="1303020"/>
                    <a:pt x="11430" y="1239520"/>
                  </a:cubicBezTo>
                  <a:cubicBezTo>
                    <a:pt x="12700" y="1165860"/>
                    <a:pt x="5080" y="1092200"/>
                    <a:pt x="7620" y="1019810"/>
                  </a:cubicBezTo>
                  <a:cubicBezTo>
                    <a:pt x="7620" y="949960"/>
                    <a:pt x="16510" y="881380"/>
                    <a:pt x="25400" y="811530"/>
                  </a:cubicBezTo>
                  <a:cubicBezTo>
                    <a:pt x="27940" y="787400"/>
                    <a:pt x="45720" y="765810"/>
                    <a:pt x="50800" y="741680"/>
                  </a:cubicBezTo>
                  <a:cubicBezTo>
                    <a:pt x="72390" y="622300"/>
                    <a:pt x="95250" y="502920"/>
                    <a:pt x="151130" y="392430"/>
                  </a:cubicBezTo>
                  <a:cubicBezTo>
                    <a:pt x="163830" y="368300"/>
                    <a:pt x="184150" y="346710"/>
                    <a:pt x="203200" y="327660"/>
                  </a:cubicBezTo>
                  <a:cubicBezTo>
                    <a:pt x="209550" y="321310"/>
                    <a:pt x="224790" y="325120"/>
                    <a:pt x="228600" y="325120"/>
                  </a:cubicBezTo>
                  <a:cubicBezTo>
                    <a:pt x="237490" y="308610"/>
                    <a:pt x="242570" y="292100"/>
                    <a:pt x="252730" y="284480"/>
                  </a:cubicBezTo>
                  <a:cubicBezTo>
                    <a:pt x="307340" y="242570"/>
                    <a:pt x="364490" y="212090"/>
                    <a:pt x="435610" y="204470"/>
                  </a:cubicBezTo>
                  <a:cubicBezTo>
                    <a:pt x="488950" y="198120"/>
                    <a:pt x="541020" y="175260"/>
                    <a:pt x="594360" y="162560"/>
                  </a:cubicBezTo>
                  <a:cubicBezTo>
                    <a:pt x="659130" y="147320"/>
                    <a:pt x="723900" y="129540"/>
                    <a:pt x="791210" y="120650"/>
                  </a:cubicBezTo>
                  <a:cubicBezTo>
                    <a:pt x="852170" y="113030"/>
                    <a:pt x="910590" y="96520"/>
                    <a:pt x="972820" y="91440"/>
                  </a:cubicBezTo>
                  <a:cubicBezTo>
                    <a:pt x="1036320" y="86360"/>
                    <a:pt x="1099820" y="71120"/>
                    <a:pt x="1164590" y="66040"/>
                  </a:cubicBezTo>
                  <a:cubicBezTo>
                    <a:pt x="1339850" y="53340"/>
                    <a:pt x="1516380" y="44450"/>
                    <a:pt x="1691640" y="34290"/>
                  </a:cubicBezTo>
                  <a:cubicBezTo>
                    <a:pt x="1734820" y="31750"/>
                    <a:pt x="1778000" y="34290"/>
                    <a:pt x="1821180" y="35560"/>
                  </a:cubicBezTo>
                  <a:cubicBezTo>
                    <a:pt x="1842770" y="36830"/>
                    <a:pt x="1864360" y="41910"/>
                    <a:pt x="1887220" y="44450"/>
                  </a:cubicBezTo>
                  <a:cubicBezTo>
                    <a:pt x="1897380" y="45720"/>
                    <a:pt x="1907540" y="41910"/>
                    <a:pt x="1917700" y="41910"/>
                  </a:cubicBezTo>
                  <a:cubicBezTo>
                    <a:pt x="1948180" y="41910"/>
                    <a:pt x="1979930" y="41910"/>
                    <a:pt x="2010410" y="40640"/>
                  </a:cubicBezTo>
                  <a:cubicBezTo>
                    <a:pt x="2068830" y="38100"/>
                    <a:pt x="2128520" y="31750"/>
                    <a:pt x="2186940" y="31750"/>
                  </a:cubicBezTo>
                  <a:cubicBezTo>
                    <a:pt x="2244090" y="31750"/>
                    <a:pt x="2301240" y="35560"/>
                    <a:pt x="2358390" y="38100"/>
                  </a:cubicBezTo>
                  <a:lnTo>
                    <a:pt x="2404110" y="38100"/>
                  </a:lnTo>
                  <a:cubicBezTo>
                    <a:pt x="2473960" y="35560"/>
                    <a:pt x="2542540" y="35560"/>
                    <a:pt x="2612390" y="31750"/>
                  </a:cubicBezTo>
                  <a:cubicBezTo>
                    <a:pt x="2679700" y="27940"/>
                    <a:pt x="2745740" y="19050"/>
                    <a:pt x="2813050" y="15240"/>
                  </a:cubicBezTo>
                  <a:cubicBezTo>
                    <a:pt x="2844800" y="12700"/>
                    <a:pt x="2877820" y="12700"/>
                    <a:pt x="2909570" y="19050"/>
                  </a:cubicBezTo>
                  <a:cubicBezTo>
                    <a:pt x="2957830" y="27940"/>
                    <a:pt x="3003550" y="33020"/>
                    <a:pt x="3051810" y="19050"/>
                  </a:cubicBezTo>
                  <a:cubicBezTo>
                    <a:pt x="3069590" y="13970"/>
                    <a:pt x="3092450" y="22860"/>
                    <a:pt x="3112770" y="25400"/>
                  </a:cubicBezTo>
                  <a:cubicBezTo>
                    <a:pt x="3121660" y="26670"/>
                    <a:pt x="3131820" y="29210"/>
                    <a:pt x="3136900" y="25400"/>
                  </a:cubicBezTo>
                  <a:cubicBezTo>
                    <a:pt x="3171190" y="0"/>
                    <a:pt x="3202940" y="6350"/>
                    <a:pt x="3235960" y="27940"/>
                  </a:cubicBezTo>
                  <a:cubicBezTo>
                    <a:pt x="3239770" y="30480"/>
                    <a:pt x="3249930" y="24130"/>
                    <a:pt x="3257550" y="24130"/>
                  </a:cubicBezTo>
                  <a:cubicBezTo>
                    <a:pt x="3288030" y="24130"/>
                    <a:pt x="3318510" y="24130"/>
                    <a:pt x="3350260" y="25400"/>
                  </a:cubicBezTo>
                  <a:cubicBezTo>
                    <a:pt x="3373120" y="26670"/>
                    <a:pt x="3394710" y="34290"/>
                    <a:pt x="3417570" y="36830"/>
                  </a:cubicBezTo>
                  <a:cubicBezTo>
                    <a:pt x="3467100" y="43180"/>
                    <a:pt x="3517900" y="53340"/>
                    <a:pt x="3568700" y="53340"/>
                  </a:cubicBezTo>
                  <a:cubicBezTo>
                    <a:pt x="3663950" y="54610"/>
                    <a:pt x="3759200" y="58420"/>
                    <a:pt x="3853180" y="78740"/>
                  </a:cubicBezTo>
                  <a:cubicBezTo>
                    <a:pt x="3940809" y="97790"/>
                    <a:pt x="4030980" y="97790"/>
                    <a:pt x="4119880" y="113030"/>
                  </a:cubicBezTo>
                  <a:cubicBezTo>
                    <a:pt x="4173220" y="121920"/>
                    <a:pt x="4227830" y="138430"/>
                    <a:pt x="4273550" y="165100"/>
                  </a:cubicBezTo>
                  <a:cubicBezTo>
                    <a:pt x="4323080" y="193040"/>
                    <a:pt x="4361180" y="238760"/>
                    <a:pt x="4405630" y="276860"/>
                  </a:cubicBezTo>
                  <a:cubicBezTo>
                    <a:pt x="4422139" y="290830"/>
                    <a:pt x="4446270" y="300990"/>
                    <a:pt x="4457700" y="318770"/>
                  </a:cubicBezTo>
                  <a:cubicBezTo>
                    <a:pt x="4490720" y="367030"/>
                    <a:pt x="4519930" y="417830"/>
                    <a:pt x="4549140" y="468630"/>
                  </a:cubicBezTo>
                  <a:cubicBezTo>
                    <a:pt x="4570730" y="505460"/>
                    <a:pt x="4592320" y="543560"/>
                    <a:pt x="4608830" y="581660"/>
                  </a:cubicBezTo>
                  <a:cubicBezTo>
                    <a:pt x="4626610" y="626110"/>
                    <a:pt x="4640580" y="671830"/>
                    <a:pt x="4654550" y="718820"/>
                  </a:cubicBezTo>
                  <a:cubicBezTo>
                    <a:pt x="4676140" y="792480"/>
                    <a:pt x="4701540" y="866140"/>
                    <a:pt x="4715510" y="942340"/>
                  </a:cubicBezTo>
                  <a:cubicBezTo>
                    <a:pt x="4735830" y="1049020"/>
                    <a:pt x="4745990" y="1158240"/>
                    <a:pt x="4761230" y="1266190"/>
                  </a:cubicBezTo>
                  <a:cubicBezTo>
                    <a:pt x="4766310" y="1301750"/>
                    <a:pt x="4772660" y="1337310"/>
                    <a:pt x="4775200" y="1372870"/>
                  </a:cubicBezTo>
                  <a:cubicBezTo>
                    <a:pt x="4782820" y="1474470"/>
                    <a:pt x="4787900" y="1574800"/>
                    <a:pt x="4794250" y="1676400"/>
                  </a:cubicBezTo>
                  <a:cubicBezTo>
                    <a:pt x="4803140" y="1802130"/>
                    <a:pt x="4815840" y="1926590"/>
                    <a:pt x="4822190" y="2052320"/>
                  </a:cubicBezTo>
                  <a:cubicBezTo>
                    <a:pt x="4828540" y="2172970"/>
                    <a:pt x="4833620" y="2294890"/>
                    <a:pt x="4831080" y="2416810"/>
                  </a:cubicBezTo>
                  <a:cubicBezTo>
                    <a:pt x="4827270" y="2620010"/>
                    <a:pt x="4817110" y="2821940"/>
                    <a:pt x="4806950" y="3025140"/>
                  </a:cubicBezTo>
                  <a:cubicBezTo>
                    <a:pt x="4800600" y="3150870"/>
                    <a:pt x="4791710" y="3275330"/>
                    <a:pt x="4779010" y="3399790"/>
                  </a:cubicBezTo>
                  <a:cubicBezTo>
                    <a:pt x="4766310" y="3524250"/>
                    <a:pt x="4747260" y="3647440"/>
                    <a:pt x="4733290" y="3771900"/>
                  </a:cubicBezTo>
                  <a:cubicBezTo>
                    <a:pt x="4723130" y="3858260"/>
                    <a:pt x="4720590" y="3944620"/>
                    <a:pt x="4709160" y="4029710"/>
                  </a:cubicBezTo>
                  <a:cubicBezTo>
                    <a:pt x="4699000" y="4107180"/>
                    <a:pt x="4660900" y="4175760"/>
                    <a:pt x="4610100" y="4232910"/>
                  </a:cubicBezTo>
                  <a:cubicBezTo>
                    <a:pt x="4568191" y="4281170"/>
                    <a:pt x="4535170" y="4335780"/>
                    <a:pt x="4491991" y="4382770"/>
                  </a:cubicBezTo>
                  <a:cubicBezTo>
                    <a:pt x="4453891" y="4424679"/>
                    <a:pt x="4411981" y="4466590"/>
                    <a:pt x="4345941" y="4467860"/>
                  </a:cubicBezTo>
                  <a:cubicBezTo>
                    <a:pt x="4330700" y="4467860"/>
                    <a:pt x="4316731" y="4483100"/>
                    <a:pt x="4301491" y="4490720"/>
                  </a:cubicBezTo>
                  <a:cubicBezTo>
                    <a:pt x="4236720" y="4518660"/>
                    <a:pt x="4169411" y="4542790"/>
                    <a:pt x="4105911" y="4573270"/>
                  </a:cubicBezTo>
                  <a:cubicBezTo>
                    <a:pt x="3989070" y="4629150"/>
                    <a:pt x="3863341" y="4638040"/>
                    <a:pt x="3737611" y="4643120"/>
                  </a:cubicBezTo>
                  <a:cubicBezTo>
                    <a:pt x="3689351" y="4645660"/>
                    <a:pt x="3639820" y="4641850"/>
                    <a:pt x="3591561" y="4645660"/>
                  </a:cubicBezTo>
                  <a:cubicBezTo>
                    <a:pt x="3567431" y="4646930"/>
                    <a:pt x="3544570" y="4658360"/>
                    <a:pt x="3521711" y="4663440"/>
                  </a:cubicBezTo>
                  <a:cubicBezTo>
                    <a:pt x="3511551" y="4665980"/>
                    <a:pt x="3501391" y="4664710"/>
                    <a:pt x="3489961" y="4665980"/>
                  </a:cubicBezTo>
                  <a:cubicBezTo>
                    <a:pt x="3474720" y="4667250"/>
                    <a:pt x="3459481" y="4671060"/>
                    <a:pt x="3444241" y="4669790"/>
                  </a:cubicBezTo>
                  <a:cubicBezTo>
                    <a:pt x="3429000" y="4667250"/>
                    <a:pt x="3418841" y="4662170"/>
                    <a:pt x="3416300" y="466217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1EEB1D5-F09A-8299-A4EE-F143740D792F}"/>
              </a:ext>
            </a:extLst>
          </p:cNvPr>
          <p:cNvGrpSpPr/>
          <p:nvPr/>
        </p:nvGrpSpPr>
        <p:grpSpPr>
          <a:xfrm>
            <a:off x="1250084" y="3954833"/>
            <a:ext cx="3367476" cy="2903168"/>
            <a:chOff x="1250084" y="3954833"/>
            <a:chExt cx="3367476" cy="2903168"/>
          </a:xfrm>
        </p:grpSpPr>
        <p:grpSp>
          <p:nvGrpSpPr>
            <p:cNvPr id="13" name="Group 21">
              <a:extLst>
                <a:ext uri="{FF2B5EF4-FFF2-40B4-BE49-F238E27FC236}">
                  <a16:creationId xmlns:a16="http://schemas.microsoft.com/office/drawing/2014/main" id="{B8D8D437-94B3-4956-CFCA-7671D2F04E4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46281" y="3954833"/>
              <a:ext cx="2971956" cy="2903168"/>
              <a:chOff x="0" y="0"/>
              <a:chExt cx="4828540" cy="4716780"/>
            </a:xfrm>
            <a:solidFill>
              <a:schemeClr val="accent6">
                <a:lumMod val="60000"/>
                <a:lumOff val="40000"/>
              </a:schemeClr>
            </a:solidFill>
          </p:grpSpPr>
          <p:sp>
            <p:nvSpPr>
              <p:cNvPr id="14" name="Freeform 22">
                <a:hlinkClick r:id="rId8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2F57BE5F-B624-B059-484F-D291A828A834}"/>
                  </a:ext>
                </a:extLst>
              </p:cNvPr>
              <p:cNvSpPr/>
              <p:nvPr/>
            </p:nvSpPr>
            <p:spPr>
              <a:xfrm>
                <a:off x="0" y="-7620"/>
                <a:ext cx="4833620" cy="4726940"/>
              </a:xfrm>
              <a:custGeom>
                <a:avLst/>
                <a:gdLst/>
                <a:ahLst/>
                <a:cxnLst/>
                <a:rect l="l" t="t" r="r" b="b"/>
                <a:pathLst>
                  <a:path w="4833620" h="4726940">
                    <a:moveTo>
                      <a:pt x="3416300" y="4662170"/>
                    </a:moveTo>
                    <a:cubicBezTo>
                      <a:pt x="3388360" y="4669790"/>
                      <a:pt x="3366770" y="4679950"/>
                      <a:pt x="3345180" y="4682490"/>
                    </a:cubicBezTo>
                    <a:cubicBezTo>
                      <a:pt x="3223260" y="4692650"/>
                      <a:pt x="3102610" y="4702810"/>
                      <a:pt x="2980690" y="4711700"/>
                    </a:cubicBezTo>
                    <a:cubicBezTo>
                      <a:pt x="2918460" y="4715510"/>
                      <a:pt x="2856230" y="4719320"/>
                      <a:pt x="2794000" y="4720590"/>
                    </a:cubicBezTo>
                    <a:cubicBezTo>
                      <a:pt x="2726690" y="4723130"/>
                      <a:pt x="2659380" y="4726940"/>
                      <a:pt x="2593340" y="4724400"/>
                    </a:cubicBezTo>
                    <a:cubicBezTo>
                      <a:pt x="2529840" y="4723130"/>
                      <a:pt x="2466340" y="4719320"/>
                      <a:pt x="2405380" y="4707890"/>
                    </a:cubicBezTo>
                    <a:cubicBezTo>
                      <a:pt x="2326640" y="4693920"/>
                      <a:pt x="2246630" y="4693920"/>
                      <a:pt x="2169160" y="4681220"/>
                    </a:cubicBezTo>
                    <a:cubicBezTo>
                      <a:pt x="1967230" y="4648200"/>
                      <a:pt x="1761490" y="4657090"/>
                      <a:pt x="1558290" y="4643120"/>
                    </a:cubicBezTo>
                    <a:cubicBezTo>
                      <a:pt x="1443990" y="4635500"/>
                      <a:pt x="1329690" y="4617720"/>
                      <a:pt x="1215390" y="4602480"/>
                    </a:cubicBezTo>
                    <a:cubicBezTo>
                      <a:pt x="1085850" y="4585970"/>
                      <a:pt x="956310" y="4566920"/>
                      <a:pt x="825500" y="4549140"/>
                    </a:cubicBezTo>
                    <a:cubicBezTo>
                      <a:pt x="730250" y="4536440"/>
                      <a:pt x="633730" y="4523740"/>
                      <a:pt x="538480" y="4511040"/>
                    </a:cubicBezTo>
                    <a:cubicBezTo>
                      <a:pt x="535940" y="4511040"/>
                      <a:pt x="533400" y="4509770"/>
                      <a:pt x="530860" y="4509770"/>
                    </a:cubicBezTo>
                    <a:cubicBezTo>
                      <a:pt x="450850" y="4475479"/>
                      <a:pt x="365760" y="4448810"/>
                      <a:pt x="292100" y="4404360"/>
                    </a:cubicBezTo>
                    <a:cubicBezTo>
                      <a:pt x="167640" y="4328160"/>
                      <a:pt x="114300" y="4206240"/>
                      <a:pt x="109220" y="4062730"/>
                    </a:cubicBezTo>
                    <a:cubicBezTo>
                      <a:pt x="107950" y="4013200"/>
                      <a:pt x="101600" y="3964940"/>
                      <a:pt x="101600" y="3915410"/>
                    </a:cubicBezTo>
                    <a:cubicBezTo>
                      <a:pt x="102870" y="3846830"/>
                      <a:pt x="107950" y="3779520"/>
                      <a:pt x="111760" y="3712210"/>
                    </a:cubicBezTo>
                    <a:cubicBezTo>
                      <a:pt x="121920" y="3511550"/>
                      <a:pt x="127000" y="3310890"/>
                      <a:pt x="111760" y="3110230"/>
                    </a:cubicBezTo>
                    <a:cubicBezTo>
                      <a:pt x="97790" y="2929890"/>
                      <a:pt x="85090" y="2750820"/>
                      <a:pt x="71120" y="2570480"/>
                    </a:cubicBezTo>
                    <a:cubicBezTo>
                      <a:pt x="62230" y="2454910"/>
                      <a:pt x="50800" y="2340610"/>
                      <a:pt x="43180" y="2225040"/>
                    </a:cubicBezTo>
                    <a:cubicBezTo>
                      <a:pt x="38100" y="2148840"/>
                      <a:pt x="39370" y="2071370"/>
                      <a:pt x="34290" y="1995170"/>
                    </a:cubicBezTo>
                    <a:cubicBezTo>
                      <a:pt x="31750" y="1951990"/>
                      <a:pt x="17780" y="1910080"/>
                      <a:pt x="16510" y="1866900"/>
                    </a:cubicBezTo>
                    <a:cubicBezTo>
                      <a:pt x="11430" y="1762760"/>
                      <a:pt x="10160" y="1657350"/>
                      <a:pt x="7620" y="1551940"/>
                    </a:cubicBezTo>
                    <a:cubicBezTo>
                      <a:pt x="6350" y="1511300"/>
                      <a:pt x="0" y="1470660"/>
                      <a:pt x="1270" y="1430020"/>
                    </a:cubicBezTo>
                    <a:cubicBezTo>
                      <a:pt x="2540" y="1366520"/>
                      <a:pt x="10160" y="1303020"/>
                      <a:pt x="11430" y="1239520"/>
                    </a:cubicBezTo>
                    <a:cubicBezTo>
                      <a:pt x="12700" y="1165860"/>
                      <a:pt x="5080" y="1092200"/>
                      <a:pt x="7620" y="1019810"/>
                    </a:cubicBezTo>
                    <a:cubicBezTo>
                      <a:pt x="7620" y="949960"/>
                      <a:pt x="16510" y="881380"/>
                      <a:pt x="25400" y="811530"/>
                    </a:cubicBezTo>
                    <a:cubicBezTo>
                      <a:pt x="27940" y="787400"/>
                      <a:pt x="45720" y="765810"/>
                      <a:pt x="50800" y="741680"/>
                    </a:cubicBezTo>
                    <a:cubicBezTo>
                      <a:pt x="72390" y="622300"/>
                      <a:pt x="95250" y="502920"/>
                      <a:pt x="151130" y="392430"/>
                    </a:cubicBezTo>
                    <a:cubicBezTo>
                      <a:pt x="163830" y="368300"/>
                      <a:pt x="184150" y="346710"/>
                      <a:pt x="203200" y="327660"/>
                    </a:cubicBezTo>
                    <a:cubicBezTo>
                      <a:pt x="209550" y="321310"/>
                      <a:pt x="224790" y="325120"/>
                      <a:pt x="228600" y="325120"/>
                    </a:cubicBezTo>
                    <a:cubicBezTo>
                      <a:pt x="237490" y="308610"/>
                      <a:pt x="242570" y="292100"/>
                      <a:pt x="252730" y="284480"/>
                    </a:cubicBezTo>
                    <a:cubicBezTo>
                      <a:pt x="307340" y="242570"/>
                      <a:pt x="364490" y="212090"/>
                      <a:pt x="435610" y="204470"/>
                    </a:cubicBezTo>
                    <a:cubicBezTo>
                      <a:pt x="488950" y="198120"/>
                      <a:pt x="541020" y="175260"/>
                      <a:pt x="594360" y="162560"/>
                    </a:cubicBezTo>
                    <a:cubicBezTo>
                      <a:pt x="659130" y="147320"/>
                      <a:pt x="723900" y="129540"/>
                      <a:pt x="791210" y="120650"/>
                    </a:cubicBezTo>
                    <a:cubicBezTo>
                      <a:pt x="852170" y="113030"/>
                      <a:pt x="910590" y="96520"/>
                      <a:pt x="972820" y="91440"/>
                    </a:cubicBezTo>
                    <a:cubicBezTo>
                      <a:pt x="1036320" y="86360"/>
                      <a:pt x="1099820" y="71120"/>
                      <a:pt x="1164590" y="66040"/>
                    </a:cubicBezTo>
                    <a:cubicBezTo>
                      <a:pt x="1339850" y="53340"/>
                      <a:pt x="1516380" y="44450"/>
                      <a:pt x="1691640" y="34290"/>
                    </a:cubicBezTo>
                    <a:cubicBezTo>
                      <a:pt x="1734820" y="31750"/>
                      <a:pt x="1778000" y="34290"/>
                      <a:pt x="1821180" y="35560"/>
                    </a:cubicBezTo>
                    <a:cubicBezTo>
                      <a:pt x="1842770" y="36830"/>
                      <a:pt x="1864360" y="41910"/>
                      <a:pt x="1887220" y="44450"/>
                    </a:cubicBezTo>
                    <a:cubicBezTo>
                      <a:pt x="1897380" y="45720"/>
                      <a:pt x="1907540" y="41910"/>
                      <a:pt x="1917700" y="41910"/>
                    </a:cubicBezTo>
                    <a:cubicBezTo>
                      <a:pt x="1948180" y="41910"/>
                      <a:pt x="1979930" y="41910"/>
                      <a:pt x="2010410" y="40640"/>
                    </a:cubicBezTo>
                    <a:cubicBezTo>
                      <a:pt x="2068830" y="38100"/>
                      <a:pt x="2128520" y="31750"/>
                      <a:pt x="2186940" y="31750"/>
                    </a:cubicBezTo>
                    <a:cubicBezTo>
                      <a:pt x="2244090" y="31750"/>
                      <a:pt x="2301240" y="35560"/>
                      <a:pt x="2358390" y="38100"/>
                    </a:cubicBezTo>
                    <a:lnTo>
                      <a:pt x="2404110" y="38100"/>
                    </a:lnTo>
                    <a:cubicBezTo>
                      <a:pt x="2473960" y="35560"/>
                      <a:pt x="2542540" y="35560"/>
                      <a:pt x="2612390" y="31750"/>
                    </a:cubicBezTo>
                    <a:cubicBezTo>
                      <a:pt x="2679700" y="27940"/>
                      <a:pt x="2745740" y="19050"/>
                      <a:pt x="2813050" y="15240"/>
                    </a:cubicBezTo>
                    <a:cubicBezTo>
                      <a:pt x="2844800" y="12700"/>
                      <a:pt x="2877820" y="12700"/>
                      <a:pt x="2909570" y="19050"/>
                    </a:cubicBezTo>
                    <a:cubicBezTo>
                      <a:pt x="2957830" y="27940"/>
                      <a:pt x="3003550" y="33020"/>
                      <a:pt x="3051810" y="19050"/>
                    </a:cubicBezTo>
                    <a:cubicBezTo>
                      <a:pt x="3069590" y="13970"/>
                      <a:pt x="3092450" y="22860"/>
                      <a:pt x="3112770" y="25400"/>
                    </a:cubicBezTo>
                    <a:cubicBezTo>
                      <a:pt x="3121660" y="26670"/>
                      <a:pt x="3131820" y="29210"/>
                      <a:pt x="3136900" y="25400"/>
                    </a:cubicBezTo>
                    <a:cubicBezTo>
                      <a:pt x="3171190" y="0"/>
                      <a:pt x="3202940" y="6350"/>
                      <a:pt x="3235960" y="27940"/>
                    </a:cubicBezTo>
                    <a:cubicBezTo>
                      <a:pt x="3239770" y="30480"/>
                      <a:pt x="3249930" y="24130"/>
                      <a:pt x="3257550" y="24130"/>
                    </a:cubicBezTo>
                    <a:cubicBezTo>
                      <a:pt x="3288030" y="24130"/>
                      <a:pt x="3318510" y="24130"/>
                      <a:pt x="3350260" y="25400"/>
                    </a:cubicBezTo>
                    <a:cubicBezTo>
                      <a:pt x="3373120" y="26670"/>
                      <a:pt x="3394710" y="34290"/>
                      <a:pt x="3417570" y="36830"/>
                    </a:cubicBezTo>
                    <a:cubicBezTo>
                      <a:pt x="3467100" y="43180"/>
                      <a:pt x="3517900" y="53340"/>
                      <a:pt x="3568700" y="53340"/>
                    </a:cubicBezTo>
                    <a:cubicBezTo>
                      <a:pt x="3663950" y="54610"/>
                      <a:pt x="3759200" y="58420"/>
                      <a:pt x="3853180" y="78740"/>
                    </a:cubicBezTo>
                    <a:cubicBezTo>
                      <a:pt x="3940809" y="97790"/>
                      <a:pt x="4030980" y="97790"/>
                      <a:pt x="4119880" y="113030"/>
                    </a:cubicBezTo>
                    <a:cubicBezTo>
                      <a:pt x="4173220" y="121920"/>
                      <a:pt x="4227830" y="138430"/>
                      <a:pt x="4273550" y="165100"/>
                    </a:cubicBezTo>
                    <a:cubicBezTo>
                      <a:pt x="4323080" y="193040"/>
                      <a:pt x="4361180" y="238760"/>
                      <a:pt x="4405630" y="276860"/>
                    </a:cubicBezTo>
                    <a:cubicBezTo>
                      <a:pt x="4422139" y="290830"/>
                      <a:pt x="4446270" y="300990"/>
                      <a:pt x="4457700" y="318770"/>
                    </a:cubicBezTo>
                    <a:cubicBezTo>
                      <a:pt x="4490720" y="367030"/>
                      <a:pt x="4519930" y="417830"/>
                      <a:pt x="4549140" y="468630"/>
                    </a:cubicBezTo>
                    <a:cubicBezTo>
                      <a:pt x="4570730" y="505460"/>
                      <a:pt x="4592320" y="543560"/>
                      <a:pt x="4608830" y="581660"/>
                    </a:cubicBezTo>
                    <a:cubicBezTo>
                      <a:pt x="4626610" y="626110"/>
                      <a:pt x="4640580" y="671830"/>
                      <a:pt x="4654550" y="718820"/>
                    </a:cubicBezTo>
                    <a:cubicBezTo>
                      <a:pt x="4676140" y="792480"/>
                      <a:pt x="4701540" y="866140"/>
                      <a:pt x="4715510" y="942340"/>
                    </a:cubicBezTo>
                    <a:cubicBezTo>
                      <a:pt x="4735830" y="1049020"/>
                      <a:pt x="4745990" y="1158240"/>
                      <a:pt x="4761230" y="1266190"/>
                    </a:cubicBezTo>
                    <a:cubicBezTo>
                      <a:pt x="4766310" y="1301750"/>
                      <a:pt x="4772660" y="1337310"/>
                      <a:pt x="4775200" y="1372870"/>
                    </a:cubicBezTo>
                    <a:cubicBezTo>
                      <a:pt x="4782820" y="1474470"/>
                      <a:pt x="4787900" y="1574800"/>
                      <a:pt x="4794250" y="1676400"/>
                    </a:cubicBezTo>
                    <a:cubicBezTo>
                      <a:pt x="4803140" y="1802130"/>
                      <a:pt x="4815840" y="1926590"/>
                      <a:pt x="4822190" y="2052320"/>
                    </a:cubicBezTo>
                    <a:cubicBezTo>
                      <a:pt x="4828540" y="2172970"/>
                      <a:pt x="4833620" y="2294890"/>
                      <a:pt x="4831080" y="2416810"/>
                    </a:cubicBezTo>
                    <a:cubicBezTo>
                      <a:pt x="4827270" y="2620010"/>
                      <a:pt x="4817110" y="2821940"/>
                      <a:pt x="4806950" y="3025140"/>
                    </a:cubicBezTo>
                    <a:cubicBezTo>
                      <a:pt x="4800600" y="3150870"/>
                      <a:pt x="4791710" y="3275330"/>
                      <a:pt x="4779010" y="3399790"/>
                    </a:cubicBezTo>
                    <a:cubicBezTo>
                      <a:pt x="4766310" y="3524250"/>
                      <a:pt x="4747260" y="3647440"/>
                      <a:pt x="4733290" y="3771900"/>
                    </a:cubicBezTo>
                    <a:cubicBezTo>
                      <a:pt x="4723130" y="3858260"/>
                      <a:pt x="4720590" y="3944620"/>
                      <a:pt x="4709160" y="4029710"/>
                    </a:cubicBezTo>
                    <a:cubicBezTo>
                      <a:pt x="4699000" y="4107180"/>
                      <a:pt x="4660900" y="4175760"/>
                      <a:pt x="4610100" y="4232910"/>
                    </a:cubicBezTo>
                    <a:cubicBezTo>
                      <a:pt x="4568191" y="4281170"/>
                      <a:pt x="4535170" y="4335780"/>
                      <a:pt x="4491991" y="4382770"/>
                    </a:cubicBezTo>
                    <a:cubicBezTo>
                      <a:pt x="4453891" y="4424679"/>
                      <a:pt x="4411981" y="4466590"/>
                      <a:pt x="4345941" y="4467860"/>
                    </a:cubicBezTo>
                    <a:cubicBezTo>
                      <a:pt x="4330700" y="4467860"/>
                      <a:pt x="4316731" y="4483100"/>
                      <a:pt x="4301491" y="4490720"/>
                    </a:cubicBezTo>
                    <a:cubicBezTo>
                      <a:pt x="4236720" y="4518660"/>
                      <a:pt x="4169411" y="4542790"/>
                      <a:pt x="4105911" y="4573270"/>
                    </a:cubicBezTo>
                    <a:cubicBezTo>
                      <a:pt x="3989070" y="4629150"/>
                      <a:pt x="3863341" y="4638040"/>
                      <a:pt x="3737611" y="4643120"/>
                    </a:cubicBezTo>
                    <a:cubicBezTo>
                      <a:pt x="3689351" y="4645660"/>
                      <a:pt x="3639820" y="4641850"/>
                      <a:pt x="3591561" y="4645660"/>
                    </a:cubicBezTo>
                    <a:cubicBezTo>
                      <a:pt x="3567431" y="4646930"/>
                      <a:pt x="3544570" y="4658360"/>
                      <a:pt x="3521711" y="4663440"/>
                    </a:cubicBezTo>
                    <a:cubicBezTo>
                      <a:pt x="3511551" y="4665980"/>
                      <a:pt x="3501391" y="4664710"/>
                      <a:pt x="3489961" y="4665980"/>
                    </a:cubicBezTo>
                    <a:cubicBezTo>
                      <a:pt x="3474720" y="4667250"/>
                      <a:pt x="3459481" y="4671060"/>
                      <a:pt x="3444241" y="4669790"/>
                    </a:cubicBezTo>
                    <a:cubicBezTo>
                      <a:pt x="3429000" y="4667250"/>
                      <a:pt x="3418841" y="4662170"/>
                      <a:pt x="3416300" y="4662170"/>
                    </a:cubicBezTo>
                    <a:close/>
                  </a:path>
                </a:pathLst>
              </a:custGeom>
              <a:grpFill/>
            </p:spPr>
          </p:sp>
        </p:grp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AAC4E6F7-7A7A-1113-FF71-256DB83C84E5}"/>
                </a:ext>
              </a:extLst>
            </p:cNvPr>
            <p:cNvSpPr txBox="1"/>
            <p:nvPr/>
          </p:nvSpPr>
          <p:spPr>
            <a:xfrm>
              <a:off x="1250084" y="5050561"/>
              <a:ext cx="3367476" cy="6924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 dirty="0" err="1">
                  <a:solidFill>
                    <a:srgbClr val="373E56"/>
                  </a:solidFill>
                  <a:latin typeface="Labeb Unicode" panose="02000000000000000000" pitchFamily="2" charset="-78"/>
                  <a:cs typeface="Labeb Unicode" panose="02000000000000000000" pitchFamily="2" charset="-78"/>
                </a:rPr>
                <a:t>Pengertian</a:t>
              </a:r>
              <a:endParaRPr lang="en-US" sz="3999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CA37D1A-0488-131D-666A-6A6FA8520B5B}"/>
              </a:ext>
            </a:extLst>
          </p:cNvPr>
          <p:cNvGrpSpPr/>
          <p:nvPr/>
        </p:nvGrpSpPr>
        <p:grpSpPr>
          <a:xfrm>
            <a:off x="5383934" y="3954833"/>
            <a:ext cx="3367476" cy="2903168"/>
            <a:chOff x="5383934" y="3954833"/>
            <a:chExt cx="3367476" cy="2903168"/>
          </a:xfrm>
        </p:grpSpPr>
        <p:grpSp>
          <p:nvGrpSpPr>
            <p:cNvPr id="15" name="Group 23">
              <a:extLst>
                <a:ext uri="{FF2B5EF4-FFF2-40B4-BE49-F238E27FC236}">
                  <a16:creationId xmlns:a16="http://schemas.microsoft.com/office/drawing/2014/main" id="{B68FE1BA-5B95-C7B3-84BC-73B2322D826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580131" y="3954833"/>
              <a:ext cx="2971956" cy="2903168"/>
              <a:chOff x="0" y="0"/>
              <a:chExt cx="4828540" cy="4716780"/>
            </a:xfrm>
            <a:solidFill>
              <a:schemeClr val="accent6">
                <a:lumMod val="60000"/>
                <a:lumOff val="40000"/>
              </a:schemeClr>
            </a:solidFill>
          </p:grpSpPr>
          <p:sp>
            <p:nvSpPr>
              <p:cNvPr id="16" name="Freeform 24">
                <a:hlinkClick r:id="rId9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6F295B76-83CE-8A0A-E541-6758B0EBA158}"/>
                  </a:ext>
                </a:extLst>
              </p:cNvPr>
              <p:cNvSpPr/>
              <p:nvPr/>
            </p:nvSpPr>
            <p:spPr>
              <a:xfrm>
                <a:off x="0" y="-7620"/>
                <a:ext cx="4833620" cy="4726940"/>
              </a:xfrm>
              <a:custGeom>
                <a:avLst/>
                <a:gdLst/>
                <a:ahLst/>
                <a:cxnLst/>
                <a:rect l="l" t="t" r="r" b="b"/>
                <a:pathLst>
                  <a:path w="4833620" h="4726940">
                    <a:moveTo>
                      <a:pt x="3416300" y="4662170"/>
                    </a:moveTo>
                    <a:cubicBezTo>
                      <a:pt x="3388360" y="4669790"/>
                      <a:pt x="3366770" y="4679950"/>
                      <a:pt x="3345180" y="4682490"/>
                    </a:cubicBezTo>
                    <a:cubicBezTo>
                      <a:pt x="3223260" y="4692650"/>
                      <a:pt x="3102610" y="4702810"/>
                      <a:pt x="2980690" y="4711700"/>
                    </a:cubicBezTo>
                    <a:cubicBezTo>
                      <a:pt x="2918460" y="4715510"/>
                      <a:pt x="2856230" y="4719320"/>
                      <a:pt x="2794000" y="4720590"/>
                    </a:cubicBezTo>
                    <a:cubicBezTo>
                      <a:pt x="2726690" y="4723130"/>
                      <a:pt x="2659380" y="4726940"/>
                      <a:pt x="2593340" y="4724400"/>
                    </a:cubicBezTo>
                    <a:cubicBezTo>
                      <a:pt x="2529840" y="4723130"/>
                      <a:pt x="2466340" y="4719320"/>
                      <a:pt x="2405380" y="4707890"/>
                    </a:cubicBezTo>
                    <a:cubicBezTo>
                      <a:pt x="2326640" y="4693920"/>
                      <a:pt x="2246630" y="4693920"/>
                      <a:pt x="2169160" y="4681220"/>
                    </a:cubicBezTo>
                    <a:cubicBezTo>
                      <a:pt x="1967230" y="4648200"/>
                      <a:pt x="1761490" y="4657090"/>
                      <a:pt x="1558290" y="4643120"/>
                    </a:cubicBezTo>
                    <a:cubicBezTo>
                      <a:pt x="1443990" y="4635500"/>
                      <a:pt x="1329690" y="4617720"/>
                      <a:pt x="1215390" y="4602480"/>
                    </a:cubicBezTo>
                    <a:cubicBezTo>
                      <a:pt x="1085850" y="4585970"/>
                      <a:pt x="956310" y="4566920"/>
                      <a:pt x="825500" y="4549140"/>
                    </a:cubicBezTo>
                    <a:cubicBezTo>
                      <a:pt x="730250" y="4536440"/>
                      <a:pt x="633730" y="4523740"/>
                      <a:pt x="538480" y="4511040"/>
                    </a:cubicBezTo>
                    <a:cubicBezTo>
                      <a:pt x="535940" y="4511040"/>
                      <a:pt x="533400" y="4509770"/>
                      <a:pt x="530860" y="4509770"/>
                    </a:cubicBezTo>
                    <a:cubicBezTo>
                      <a:pt x="450850" y="4475479"/>
                      <a:pt x="365760" y="4448810"/>
                      <a:pt x="292100" y="4404360"/>
                    </a:cubicBezTo>
                    <a:cubicBezTo>
                      <a:pt x="167640" y="4328160"/>
                      <a:pt x="114300" y="4206240"/>
                      <a:pt x="109220" y="4062730"/>
                    </a:cubicBezTo>
                    <a:cubicBezTo>
                      <a:pt x="107950" y="4013200"/>
                      <a:pt x="101600" y="3964940"/>
                      <a:pt x="101600" y="3915410"/>
                    </a:cubicBezTo>
                    <a:cubicBezTo>
                      <a:pt x="102870" y="3846830"/>
                      <a:pt x="107950" y="3779520"/>
                      <a:pt x="111760" y="3712210"/>
                    </a:cubicBezTo>
                    <a:cubicBezTo>
                      <a:pt x="121920" y="3511550"/>
                      <a:pt x="127000" y="3310890"/>
                      <a:pt x="111760" y="3110230"/>
                    </a:cubicBezTo>
                    <a:cubicBezTo>
                      <a:pt x="97790" y="2929890"/>
                      <a:pt x="85090" y="2750820"/>
                      <a:pt x="71120" y="2570480"/>
                    </a:cubicBezTo>
                    <a:cubicBezTo>
                      <a:pt x="62230" y="2454910"/>
                      <a:pt x="50800" y="2340610"/>
                      <a:pt x="43180" y="2225040"/>
                    </a:cubicBezTo>
                    <a:cubicBezTo>
                      <a:pt x="38100" y="2148840"/>
                      <a:pt x="39370" y="2071370"/>
                      <a:pt x="34290" y="1995170"/>
                    </a:cubicBezTo>
                    <a:cubicBezTo>
                      <a:pt x="31750" y="1951990"/>
                      <a:pt x="17780" y="1910080"/>
                      <a:pt x="16510" y="1866900"/>
                    </a:cubicBezTo>
                    <a:cubicBezTo>
                      <a:pt x="11430" y="1762760"/>
                      <a:pt x="10160" y="1657350"/>
                      <a:pt x="7620" y="1551940"/>
                    </a:cubicBezTo>
                    <a:cubicBezTo>
                      <a:pt x="6350" y="1511300"/>
                      <a:pt x="0" y="1470660"/>
                      <a:pt x="1270" y="1430020"/>
                    </a:cubicBezTo>
                    <a:cubicBezTo>
                      <a:pt x="2540" y="1366520"/>
                      <a:pt x="10160" y="1303020"/>
                      <a:pt x="11430" y="1239520"/>
                    </a:cubicBezTo>
                    <a:cubicBezTo>
                      <a:pt x="12700" y="1165860"/>
                      <a:pt x="5080" y="1092200"/>
                      <a:pt x="7620" y="1019810"/>
                    </a:cubicBezTo>
                    <a:cubicBezTo>
                      <a:pt x="7620" y="949960"/>
                      <a:pt x="16510" y="881380"/>
                      <a:pt x="25400" y="811530"/>
                    </a:cubicBezTo>
                    <a:cubicBezTo>
                      <a:pt x="27940" y="787400"/>
                      <a:pt x="45720" y="765810"/>
                      <a:pt x="50800" y="741680"/>
                    </a:cubicBezTo>
                    <a:cubicBezTo>
                      <a:pt x="72390" y="622300"/>
                      <a:pt x="95250" y="502920"/>
                      <a:pt x="151130" y="392430"/>
                    </a:cubicBezTo>
                    <a:cubicBezTo>
                      <a:pt x="163830" y="368300"/>
                      <a:pt x="184150" y="346710"/>
                      <a:pt x="203200" y="327660"/>
                    </a:cubicBezTo>
                    <a:cubicBezTo>
                      <a:pt x="209550" y="321310"/>
                      <a:pt x="224790" y="325120"/>
                      <a:pt x="228600" y="325120"/>
                    </a:cubicBezTo>
                    <a:cubicBezTo>
                      <a:pt x="237490" y="308610"/>
                      <a:pt x="242570" y="292100"/>
                      <a:pt x="252730" y="284480"/>
                    </a:cubicBezTo>
                    <a:cubicBezTo>
                      <a:pt x="307340" y="242570"/>
                      <a:pt x="364490" y="212090"/>
                      <a:pt x="435610" y="204470"/>
                    </a:cubicBezTo>
                    <a:cubicBezTo>
                      <a:pt x="488950" y="198120"/>
                      <a:pt x="541020" y="175260"/>
                      <a:pt x="594360" y="162560"/>
                    </a:cubicBezTo>
                    <a:cubicBezTo>
                      <a:pt x="659130" y="147320"/>
                      <a:pt x="723900" y="129540"/>
                      <a:pt x="791210" y="120650"/>
                    </a:cubicBezTo>
                    <a:cubicBezTo>
                      <a:pt x="852170" y="113030"/>
                      <a:pt x="910590" y="96520"/>
                      <a:pt x="972820" y="91440"/>
                    </a:cubicBezTo>
                    <a:cubicBezTo>
                      <a:pt x="1036320" y="86360"/>
                      <a:pt x="1099820" y="71120"/>
                      <a:pt x="1164590" y="66040"/>
                    </a:cubicBezTo>
                    <a:cubicBezTo>
                      <a:pt x="1339850" y="53340"/>
                      <a:pt x="1516380" y="44450"/>
                      <a:pt x="1691640" y="34290"/>
                    </a:cubicBezTo>
                    <a:cubicBezTo>
                      <a:pt x="1734820" y="31750"/>
                      <a:pt x="1778000" y="34290"/>
                      <a:pt x="1821180" y="35560"/>
                    </a:cubicBezTo>
                    <a:cubicBezTo>
                      <a:pt x="1842770" y="36830"/>
                      <a:pt x="1864360" y="41910"/>
                      <a:pt x="1887220" y="44450"/>
                    </a:cubicBezTo>
                    <a:cubicBezTo>
                      <a:pt x="1897380" y="45720"/>
                      <a:pt x="1907540" y="41910"/>
                      <a:pt x="1917700" y="41910"/>
                    </a:cubicBezTo>
                    <a:cubicBezTo>
                      <a:pt x="1948180" y="41910"/>
                      <a:pt x="1979930" y="41910"/>
                      <a:pt x="2010410" y="40640"/>
                    </a:cubicBezTo>
                    <a:cubicBezTo>
                      <a:pt x="2068830" y="38100"/>
                      <a:pt x="2128520" y="31750"/>
                      <a:pt x="2186940" y="31750"/>
                    </a:cubicBezTo>
                    <a:cubicBezTo>
                      <a:pt x="2244090" y="31750"/>
                      <a:pt x="2301240" y="35560"/>
                      <a:pt x="2358390" y="38100"/>
                    </a:cubicBezTo>
                    <a:lnTo>
                      <a:pt x="2404110" y="38100"/>
                    </a:lnTo>
                    <a:cubicBezTo>
                      <a:pt x="2473960" y="35560"/>
                      <a:pt x="2542540" y="35560"/>
                      <a:pt x="2612390" y="31750"/>
                    </a:cubicBezTo>
                    <a:cubicBezTo>
                      <a:pt x="2679700" y="27940"/>
                      <a:pt x="2745740" y="19050"/>
                      <a:pt x="2813050" y="15240"/>
                    </a:cubicBezTo>
                    <a:cubicBezTo>
                      <a:pt x="2844800" y="12700"/>
                      <a:pt x="2877820" y="12700"/>
                      <a:pt x="2909570" y="19050"/>
                    </a:cubicBezTo>
                    <a:cubicBezTo>
                      <a:pt x="2957830" y="27940"/>
                      <a:pt x="3003550" y="33020"/>
                      <a:pt x="3051810" y="19050"/>
                    </a:cubicBezTo>
                    <a:cubicBezTo>
                      <a:pt x="3069590" y="13970"/>
                      <a:pt x="3092450" y="22860"/>
                      <a:pt x="3112770" y="25400"/>
                    </a:cubicBezTo>
                    <a:cubicBezTo>
                      <a:pt x="3121660" y="26670"/>
                      <a:pt x="3131820" y="29210"/>
                      <a:pt x="3136900" y="25400"/>
                    </a:cubicBezTo>
                    <a:cubicBezTo>
                      <a:pt x="3171190" y="0"/>
                      <a:pt x="3202940" y="6350"/>
                      <a:pt x="3235960" y="27940"/>
                    </a:cubicBezTo>
                    <a:cubicBezTo>
                      <a:pt x="3239770" y="30480"/>
                      <a:pt x="3249930" y="24130"/>
                      <a:pt x="3257550" y="24130"/>
                    </a:cubicBezTo>
                    <a:cubicBezTo>
                      <a:pt x="3288030" y="24130"/>
                      <a:pt x="3318510" y="24130"/>
                      <a:pt x="3350260" y="25400"/>
                    </a:cubicBezTo>
                    <a:cubicBezTo>
                      <a:pt x="3373120" y="26670"/>
                      <a:pt x="3394710" y="34290"/>
                      <a:pt x="3417570" y="36830"/>
                    </a:cubicBezTo>
                    <a:cubicBezTo>
                      <a:pt x="3467100" y="43180"/>
                      <a:pt x="3517900" y="53340"/>
                      <a:pt x="3568700" y="53340"/>
                    </a:cubicBezTo>
                    <a:cubicBezTo>
                      <a:pt x="3663950" y="54610"/>
                      <a:pt x="3759200" y="58420"/>
                      <a:pt x="3853180" y="78740"/>
                    </a:cubicBezTo>
                    <a:cubicBezTo>
                      <a:pt x="3940809" y="97790"/>
                      <a:pt x="4030980" y="97790"/>
                      <a:pt x="4119880" y="113030"/>
                    </a:cubicBezTo>
                    <a:cubicBezTo>
                      <a:pt x="4173220" y="121920"/>
                      <a:pt x="4227830" y="138430"/>
                      <a:pt x="4273550" y="165100"/>
                    </a:cubicBezTo>
                    <a:cubicBezTo>
                      <a:pt x="4323080" y="193040"/>
                      <a:pt x="4361180" y="238760"/>
                      <a:pt x="4405630" y="276860"/>
                    </a:cubicBezTo>
                    <a:cubicBezTo>
                      <a:pt x="4422139" y="290830"/>
                      <a:pt x="4446270" y="300990"/>
                      <a:pt x="4457700" y="318770"/>
                    </a:cubicBezTo>
                    <a:cubicBezTo>
                      <a:pt x="4490720" y="367030"/>
                      <a:pt x="4519930" y="417830"/>
                      <a:pt x="4549140" y="468630"/>
                    </a:cubicBezTo>
                    <a:cubicBezTo>
                      <a:pt x="4570730" y="505460"/>
                      <a:pt x="4592320" y="543560"/>
                      <a:pt x="4608830" y="581660"/>
                    </a:cubicBezTo>
                    <a:cubicBezTo>
                      <a:pt x="4626610" y="626110"/>
                      <a:pt x="4640580" y="671830"/>
                      <a:pt x="4654550" y="718820"/>
                    </a:cubicBezTo>
                    <a:cubicBezTo>
                      <a:pt x="4676140" y="792480"/>
                      <a:pt x="4701540" y="866140"/>
                      <a:pt x="4715510" y="942340"/>
                    </a:cubicBezTo>
                    <a:cubicBezTo>
                      <a:pt x="4735830" y="1049020"/>
                      <a:pt x="4745990" y="1158240"/>
                      <a:pt x="4761230" y="1266190"/>
                    </a:cubicBezTo>
                    <a:cubicBezTo>
                      <a:pt x="4766310" y="1301750"/>
                      <a:pt x="4772660" y="1337310"/>
                      <a:pt x="4775200" y="1372870"/>
                    </a:cubicBezTo>
                    <a:cubicBezTo>
                      <a:pt x="4782820" y="1474470"/>
                      <a:pt x="4787900" y="1574800"/>
                      <a:pt x="4794250" y="1676400"/>
                    </a:cubicBezTo>
                    <a:cubicBezTo>
                      <a:pt x="4803140" y="1802130"/>
                      <a:pt x="4815840" y="1926590"/>
                      <a:pt x="4822190" y="2052320"/>
                    </a:cubicBezTo>
                    <a:cubicBezTo>
                      <a:pt x="4828540" y="2172970"/>
                      <a:pt x="4833620" y="2294890"/>
                      <a:pt x="4831080" y="2416810"/>
                    </a:cubicBezTo>
                    <a:cubicBezTo>
                      <a:pt x="4827270" y="2620010"/>
                      <a:pt x="4817110" y="2821940"/>
                      <a:pt x="4806950" y="3025140"/>
                    </a:cubicBezTo>
                    <a:cubicBezTo>
                      <a:pt x="4800600" y="3150870"/>
                      <a:pt x="4791710" y="3275330"/>
                      <a:pt x="4779010" y="3399790"/>
                    </a:cubicBezTo>
                    <a:cubicBezTo>
                      <a:pt x="4766310" y="3524250"/>
                      <a:pt x="4747260" y="3647440"/>
                      <a:pt x="4733290" y="3771900"/>
                    </a:cubicBezTo>
                    <a:cubicBezTo>
                      <a:pt x="4723130" y="3858260"/>
                      <a:pt x="4720590" y="3944620"/>
                      <a:pt x="4709160" y="4029710"/>
                    </a:cubicBezTo>
                    <a:cubicBezTo>
                      <a:pt x="4699000" y="4107180"/>
                      <a:pt x="4660900" y="4175760"/>
                      <a:pt x="4610100" y="4232910"/>
                    </a:cubicBezTo>
                    <a:cubicBezTo>
                      <a:pt x="4568191" y="4281170"/>
                      <a:pt x="4535170" y="4335780"/>
                      <a:pt x="4491991" y="4382770"/>
                    </a:cubicBezTo>
                    <a:cubicBezTo>
                      <a:pt x="4453891" y="4424679"/>
                      <a:pt x="4411981" y="4466590"/>
                      <a:pt x="4345941" y="4467860"/>
                    </a:cubicBezTo>
                    <a:cubicBezTo>
                      <a:pt x="4330700" y="4467860"/>
                      <a:pt x="4316731" y="4483100"/>
                      <a:pt x="4301491" y="4490720"/>
                    </a:cubicBezTo>
                    <a:cubicBezTo>
                      <a:pt x="4236720" y="4518660"/>
                      <a:pt x="4169411" y="4542790"/>
                      <a:pt x="4105911" y="4573270"/>
                    </a:cubicBezTo>
                    <a:cubicBezTo>
                      <a:pt x="3989070" y="4629150"/>
                      <a:pt x="3863341" y="4638040"/>
                      <a:pt x="3737611" y="4643120"/>
                    </a:cubicBezTo>
                    <a:cubicBezTo>
                      <a:pt x="3689351" y="4645660"/>
                      <a:pt x="3639820" y="4641850"/>
                      <a:pt x="3591561" y="4645660"/>
                    </a:cubicBezTo>
                    <a:cubicBezTo>
                      <a:pt x="3567431" y="4646930"/>
                      <a:pt x="3544570" y="4658360"/>
                      <a:pt x="3521711" y="4663440"/>
                    </a:cubicBezTo>
                    <a:cubicBezTo>
                      <a:pt x="3511551" y="4665980"/>
                      <a:pt x="3501391" y="4664710"/>
                      <a:pt x="3489961" y="4665980"/>
                    </a:cubicBezTo>
                    <a:cubicBezTo>
                      <a:pt x="3474720" y="4667250"/>
                      <a:pt x="3459481" y="4671060"/>
                      <a:pt x="3444241" y="4669790"/>
                    </a:cubicBezTo>
                    <a:cubicBezTo>
                      <a:pt x="3429000" y="4667250"/>
                      <a:pt x="3418841" y="4662170"/>
                      <a:pt x="3416300" y="4662170"/>
                    </a:cubicBezTo>
                    <a:close/>
                  </a:path>
                </a:pathLst>
              </a:custGeom>
              <a:grpFill/>
            </p:spPr>
          </p:sp>
        </p:grpSp>
        <p:sp>
          <p:nvSpPr>
            <p:cNvPr id="38" name="TextBox 9">
              <a:extLst>
                <a:ext uri="{FF2B5EF4-FFF2-40B4-BE49-F238E27FC236}">
                  <a16:creationId xmlns:a16="http://schemas.microsoft.com/office/drawing/2014/main" id="{3C885E8F-0CBB-37A4-4C51-CFB1F18EA364}"/>
                </a:ext>
              </a:extLst>
            </p:cNvPr>
            <p:cNvSpPr txBox="1"/>
            <p:nvPr/>
          </p:nvSpPr>
          <p:spPr>
            <a:xfrm>
              <a:off x="5383934" y="5040400"/>
              <a:ext cx="3367476" cy="6924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 dirty="0" err="1">
                  <a:solidFill>
                    <a:srgbClr val="373E56"/>
                  </a:solidFill>
                  <a:latin typeface="Labeb Unicode" panose="02000000000000000000" pitchFamily="2" charset="-78"/>
                  <a:cs typeface="Labeb Unicode" panose="02000000000000000000" pitchFamily="2" charset="-78"/>
                </a:rPr>
                <a:t>Tingkatan</a:t>
              </a:r>
              <a:endParaRPr lang="en-US" sz="3999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endParaRPr>
            </a:p>
          </p:txBody>
        </p:sp>
      </p:grpSp>
      <p:sp>
        <p:nvSpPr>
          <p:cNvPr id="39" name="TextBox 9">
            <a:extLst>
              <a:ext uri="{FF2B5EF4-FFF2-40B4-BE49-F238E27FC236}">
                <a16:creationId xmlns:a16="http://schemas.microsoft.com/office/drawing/2014/main" id="{26588E89-D048-8C50-D6D5-59B6847BA0F9}"/>
              </a:ext>
            </a:extLst>
          </p:cNvPr>
          <p:cNvSpPr txBox="1"/>
          <p:nvPr/>
        </p:nvSpPr>
        <p:spPr>
          <a:xfrm>
            <a:off x="9517784" y="4691487"/>
            <a:ext cx="3367476" cy="1410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Video   </a:t>
            </a:r>
            <a:r>
              <a:rPr lang="en-US" sz="3999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Penjelasan</a:t>
            </a:r>
            <a:endParaRPr lang="en-US" sz="3999" dirty="0">
              <a:solidFill>
                <a:srgbClr val="373E56"/>
              </a:solidFill>
              <a:latin typeface="Labeb Unicode" panose="02000000000000000000" pitchFamily="2" charset="-78"/>
              <a:cs typeface="Labeb Unicode" panose="02000000000000000000" pitchFamily="2" charset="-78"/>
            </a:endParaRPr>
          </a:p>
        </p:txBody>
      </p:sp>
      <p:sp>
        <p:nvSpPr>
          <p:cNvPr id="40" name="TextBox 9">
            <a:extLst>
              <a:ext uri="{FF2B5EF4-FFF2-40B4-BE49-F238E27FC236}">
                <a16:creationId xmlns:a16="http://schemas.microsoft.com/office/drawing/2014/main" id="{5287BAD4-53F3-7E34-00FC-4AD486D115C5}"/>
              </a:ext>
            </a:extLst>
          </p:cNvPr>
          <p:cNvSpPr txBox="1"/>
          <p:nvPr/>
        </p:nvSpPr>
        <p:spPr>
          <a:xfrm>
            <a:off x="13752614" y="4401763"/>
            <a:ext cx="3171280" cy="19697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200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Belajar</a:t>
            </a:r>
            <a:r>
              <a:rPr lang="en-US" sz="3200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 </a:t>
            </a:r>
          </a:p>
          <a:p>
            <a:pPr algn="ctr"/>
            <a:r>
              <a:rPr lang="en-US" sz="3200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Nahwu</a:t>
            </a:r>
            <a:endParaRPr lang="en-US" sz="3200" dirty="0">
              <a:solidFill>
                <a:srgbClr val="373E56"/>
              </a:solidFill>
              <a:latin typeface="Labeb Unicode" panose="02000000000000000000" pitchFamily="2" charset="-78"/>
              <a:cs typeface="Labeb Unicode" panose="02000000000000000000" pitchFamily="2" charset="-78"/>
            </a:endParaRPr>
          </a:p>
          <a:p>
            <a:pPr algn="ctr"/>
            <a:r>
              <a:rPr lang="en-US" sz="3200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Lebih</a:t>
            </a:r>
            <a:r>
              <a:rPr lang="en-US" sz="3200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 </a:t>
            </a:r>
          </a:p>
          <a:p>
            <a:pPr algn="ctr"/>
            <a:r>
              <a:rPr lang="en-US" sz="3200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Lanjut</a:t>
            </a:r>
            <a:r>
              <a:rPr lang="en-US" sz="3200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 </a:t>
            </a:r>
          </a:p>
        </p:txBody>
      </p:sp>
      <p:sp>
        <p:nvSpPr>
          <p:cNvPr id="3" name="Isosceles Triangle 2">
            <a:hlinkClick r:id="" action="ppaction://hlinkshowjump?jump=previousslide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D08D812C-B38E-D9BE-A69D-EAE60CE12ABB}"/>
              </a:ext>
            </a:extLst>
          </p:cNvPr>
          <p:cNvSpPr/>
          <p:nvPr/>
        </p:nvSpPr>
        <p:spPr>
          <a:xfrm rot="16200000" flipH="1">
            <a:off x="1627733" y="8716671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672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781800" y="1568484"/>
            <a:ext cx="4724400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400" dirty="0">
                <a:solidFill>
                  <a:srgbClr val="764640"/>
                </a:solidFill>
                <a:latin typeface="Tropika"/>
              </a:rPr>
              <a:t>ILMU NAHWU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B43FD003-C55E-7FA1-5D8E-9828B2643EAC}"/>
              </a:ext>
            </a:extLst>
          </p:cNvPr>
          <p:cNvGrpSpPr/>
          <p:nvPr/>
        </p:nvGrpSpPr>
        <p:grpSpPr>
          <a:xfrm>
            <a:off x="0" y="2467912"/>
            <a:ext cx="18288000" cy="6644922"/>
            <a:chOff x="0" y="0"/>
            <a:chExt cx="4816593" cy="114835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2C12542-F32E-6C3A-714A-B0DC06138242}"/>
                </a:ext>
              </a:extLst>
            </p:cNvPr>
            <p:cNvSpPr/>
            <p:nvPr/>
          </p:nvSpPr>
          <p:spPr>
            <a:xfrm>
              <a:off x="0" y="0"/>
              <a:ext cx="4816592" cy="1148350"/>
            </a:xfrm>
            <a:custGeom>
              <a:avLst/>
              <a:gdLst/>
              <a:ahLst/>
              <a:cxnLst/>
              <a:rect l="l" t="t" r="r" b="b"/>
              <a:pathLst>
                <a:path w="4816592" h="1148350">
                  <a:moveTo>
                    <a:pt x="0" y="0"/>
                  </a:moveTo>
                  <a:lnTo>
                    <a:pt x="4816592" y="0"/>
                  </a:lnTo>
                  <a:lnTo>
                    <a:pt x="4816592" y="1148350"/>
                  </a:lnTo>
                  <a:lnTo>
                    <a:pt x="0" y="1148350"/>
                  </a:lnTo>
                  <a:close/>
                </a:path>
              </a:pathLst>
            </a:custGeom>
            <a:solidFill>
              <a:srgbClr val="F7CC73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7A7A724-F49A-4941-6B83-67EBB26FF7B0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AAC4E6F7-7A7A-1113-FF71-256DB83C84E5}"/>
              </a:ext>
            </a:extLst>
          </p:cNvPr>
          <p:cNvSpPr txBox="1"/>
          <p:nvPr/>
        </p:nvSpPr>
        <p:spPr>
          <a:xfrm>
            <a:off x="7006731" y="752876"/>
            <a:ext cx="4274538" cy="8156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7200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Pengertian</a:t>
            </a:r>
            <a:endParaRPr lang="en-US" sz="7200" dirty="0">
              <a:solidFill>
                <a:srgbClr val="373E56"/>
              </a:solidFill>
              <a:latin typeface="Labeb Unicode" panose="02000000000000000000" pitchFamily="2" charset="-78"/>
              <a:cs typeface="Labeb Unicode" panose="02000000000000000000" pitchFamily="2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65A1EB-4397-16BB-35D2-3669E1F399EB}"/>
              </a:ext>
            </a:extLst>
          </p:cNvPr>
          <p:cNvSpPr txBox="1"/>
          <p:nvPr/>
        </p:nvSpPr>
        <p:spPr>
          <a:xfrm>
            <a:off x="1181098" y="2988080"/>
            <a:ext cx="15925800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/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Secara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etimologis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(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baca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: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dari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segi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asal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usul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kata), kata “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nahwu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”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berasal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dari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bahasa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Arab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yaitu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lang="en-ID" sz="2800" i="1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al-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nahwu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. Kata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ini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kemudian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diserap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dan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dibakukan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ke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dalam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bahasa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Indonesia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menjadi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“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nahwu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”.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Dalam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ilmu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linguistik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umum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nahwu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tergolong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ke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dalam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ilmu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sintaksis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.</a:t>
            </a:r>
            <a:endParaRPr lang="en-ID" sz="2800" dirty="0">
              <a:effectLst/>
              <a:latin typeface="Trade Gothic Next Cond" panose="020B0604020202020204" pitchFamily="34" charset="0"/>
              <a:ea typeface="Times New Roman" panose="02020603050405020304" pitchFamily="18" charset="0"/>
            </a:endParaRPr>
          </a:p>
          <a:p>
            <a:pPr indent="457200" algn="just"/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Kata </a:t>
            </a:r>
            <a:r>
              <a:rPr lang="en-ID" sz="2800" i="1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al-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nahwu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(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النَّحْوُ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)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merupakan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bentuk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maṣdar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dari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naḥā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(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نحا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) 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memiliki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beberapa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makna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.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Makna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utamanya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adalah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lang="en-ID" sz="2800" i="1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al-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qaṣd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(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الْقَصْدُ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) 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berarti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arah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maksud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, dan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tujuan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. Hal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ini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bisa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dipahami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dari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contoh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berikut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:</a:t>
            </a:r>
            <a:endParaRPr lang="en-ID" sz="2800" dirty="0">
              <a:effectLst/>
              <a:latin typeface="Trade Gothic Next Cond" panose="020B0604020202020204" pitchFamily="34" charset="0"/>
              <a:ea typeface="Times New Roman" panose="02020603050405020304" pitchFamily="18" charset="0"/>
            </a:endParaRPr>
          </a:p>
          <a:p>
            <a:pPr indent="457200" algn="r" rtl="1"/>
            <a:r>
              <a:rPr lang="ar-SA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نَحَا الشَّخْصُ نَحْوَ السُّوْقِ / نَحَا الشَّخْصُ إِلَى السُّوْقِ أَيْ قَصَدَهُ وَمَالَ إِلَيْهِ</a:t>
            </a:r>
            <a:endParaRPr lang="en-ID" sz="2800" dirty="0">
              <a:effectLst/>
              <a:latin typeface="Trade Gothic Next Cond" panose="020B0604020202020204" pitchFamily="34" charset="0"/>
              <a:ea typeface="Times New Roman" panose="02020603050405020304" pitchFamily="18" charset="0"/>
            </a:endParaRPr>
          </a:p>
          <a:p>
            <a:pPr indent="457200" algn="just"/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Dalam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contoh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di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atas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, 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naḥā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dimaknai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dengan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kata 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qaṣada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dan 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māla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sehingga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diartikan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“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seseorang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(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sengaja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)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mengarah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/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menuju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ke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pasar”.</a:t>
            </a:r>
            <a:endParaRPr lang="en-ID" sz="2800" dirty="0">
              <a:effectLst/>
              <a:latin typeface="Trade Gothic Next Cond" panose="020B0604020202020204" pitchFamily="34" charset="0"/>
              <a:ea typeface="Times New Roman" panose="02020603050405020304" pitchFamily="18" charset="0"/>
            </a:endParaRPr>
          </a:p>
          <a:p>
            <a:pPr indent="457200" algn="just"/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Nahwu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dimaknai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dengan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lang="en-ID" sz="2800" i="1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al-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qaṣd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karena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dengan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ilmu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ini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seseorang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dapat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mengetahui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maksud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dan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tujuan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sebuah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pembicaraan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.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Misalnya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sebuah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pernyataan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:</a:t>
            </a:r>
            <a:endParaRPr lang="en-ID" sz="2800" dirty="0">
              <a:effectLst/>
              <a:latin typeface="Trade Gothic Next Cond" panose="020B0604020202020204" pitchFamily="34" charset="0"/>
              <a:ea typeface="Times New Roman" panose="02020603050405020304" pitchFamily="18" charset="0"/>
            </a:endParaRPr>
          </a:p>
          <a:p>
            <a:pPr indent="457200" algn="r" rtl="1"/>
            <a:r>
              <a:rPr lang="ar-SA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ضربت فاطمة عائشة</a:t>
            </a:r>
            <a:endParaRPr lang="en-ID" sz="2800" dirty="0">
              <a:effectLst/>
              <a:latin typeface="Trade Gothic Next Cond" panose="020B0604020202020204" pitchFamily="34" charset="0"/>
              <a:ea typeface="Times New Roman" panose="02020603050405020304" pitchFamily="18" charset="0"/>
            </a:endParaRPr>
          </a:p>
          <a:p>
            <a:pPr indent="457200" algn="just"/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Jika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dilihat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sepintas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oleh orang 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biasa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membaca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teks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Arab,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kalimat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di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atas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akan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dibaca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ḍarabat</a:t>
            </a:r>
            <a:r>
              <a:rPr lang="en-ID" sz="2800" i="1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Fāṭima</a:t>
            </a:r>
            <a:r>
              <a:rPr lang="en-ID" sz="2800" i="1" dirty="0" err="1">
                <a:solidFill>
                  <a:srgbClr val="FF0000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tu</a:t>
            </a:r>
            <a:r>
              <a:rPr lang="en-ID" sz="2800" i="1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‘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Āisya</a:t>
            </a:r>
            <a:r>
              <a:rPr lang="en-ID" sz="2800" i="1" dirty="0" err="1">
                <a:solidFill>
                  <a:srgbClr val="FF0000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ta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  (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ضَرَبَتْ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فَاطِمَةُ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عَائِشَةَ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) 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berarti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“Fatimah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telah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memukul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Aisyah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604020202020204" pitchFamily="34" charset="0"/>
                <a:ea typeface="Times New Roman" panose="02020603050405020304" pitchFamily="18" charset="0"/>
              </a:rPr>
              <a:t>”.</a:t>
            </a:r>
            <a:endParaRPr lang="en-ID" sz="2800" dirty="0">
              <a:effectLst/>
              <a:latin typeface="Trade Gothic Next Cond" panose="020B0604020202020204" pitchFamily="34" charset="0"/>
              <a:ea typeface="Times New Roman" panose="02020603050405020304" pitchFamily="18" charset="0"/>
            </a:endParaRPr>
          </a:p>
        </p:txBody>
      </p:sp>
      <p:pic>
        <p:nvPicPr>
          <p:cNvPr id="3" name="Picture 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82228830-9145-723C-3CBB-4DF4BFD0A76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  <p:sp>
        <p:nvSpPr>
          <p:cNvPr id="5" name="Isosceles Triangle 4">
            <a:hlinkClick r:id="" action="ppaction://hlinkshowjump?jump=nextslide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F52630D9-98DC-3F54-D089-F671F65AA207}"/>
              </a:ext>
            </a:extLst>
          </p:cNvPr>
          <p:cNvSpPr/>
          <p:nvPr/>
        </p:nvSpPr>
        <p:spPr>
          <a:xfrm rot="5400000">
            <a:off x="14657933" y="8817394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0663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781800" y="1568484"/>
            <a:ext cx="4724400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400" dirty="0">
                <a:solidFill>
                  <a:srgbClr val="764640"/>
                </a:solidFill>
                <a:latin typeface="Tropika"/>
              </a:rPr>
              <a:t>ILMU NAHWU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B43FD003-C55E-7FA1-5D8E-9828B2643EAC}"/>
              </a:ext>
            </a:extLst>
          </p:cNvPr>
          <p:cNvGrpSpPr/>
          <p:nvPr/>
        </p:nvGrpSpPr>
        <p:grpSpPr>
          <a:xfrm>
            <a:off x="0" y="2467912"/>
            <a:ext cx="18288000" cy="6644922"/>
            <a:chOff x="0" y="0"/>
            <a:chExt cx="4816593" cy="114835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2C12542-F32E-6C3A-714A-B0DC06138242}"/>
                </a:ext>
              </a:extLst>
            </p:cNvPr>
            <p:cNvSpPr/>
            <p:nvPr/>
          </p:nvSpPr>
          <p:spPr>
            <a:xfrm>
              <a:off x="0" y="0"/>
              <a:ext cx="4816592" cy="1148350"/>
            </a:xfrm>
            <a:custGeom>
              <a:avLst/>
              <a:gdLst/>
              <a:ahLst/>
              <a:cxnLst/>
              <a:rect l="l" t="t" r="r" b="b"/>
              <a:pathLst>
                <a:path w="4816592" h="1148350">
                  <a:moveTo>
                    <a:pt x="0" y="0"/>
                  </a:moveTo>
                  <a:lnTo>
                    <a:pt x="4816592" y="0"/>
                  </a:lnTo>
                  <a:lnTo>
                    <a:pt x="4816592" y="1148350"/>
                  </a:lnTo>
                  <a:lnTo>
                    <a:pt x="0" y="1148350"/>
                  </a:lnTo>
                  <a:close/>
                </a:path>
              </a:pathLst>
            </a:custGeom>
            <a:solidFill>
              <a:srgbClr val="F7CC73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7A7A724-F49A-4941-6B83-67EBB26FF7B0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AAC4E6F7-7A7A-1113-FF71-256DB83C84E5}"/>
              </a:ext>
            </a:extLst>
          </p:cNvPr>
          <p:cNvSpPr txBox="1"/>
          <p:nvPr/>
        </p:nvSpPr>
        <p:spPr>
          <a:xfrm>
            <a:off x="7006731" y="752876"/>
            <a:ext cx="4274538" cy="8156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7200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Pengertian</a:t>
            </a:r>
            <a:endParaRPr lang="en-US" sz="7200" dirty="0">
              <a:solidFill>
                <a:srgbClr val="373E56"/>
              </a:solidFill>
              <a:latin typeface="Labeb Unicode" panose="02000000000000000000" pitchFamily="2" charset="-78"/>
              <a:cs typeface="Labeb Unicode" panose="02000000000000000000" pitchFamily="2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65A1EB-4397-16BB-35D2-3669E1F399EB}"/>
              </a:ext>
            </a:extLst>
          </p:cNvPr>
          <p:cNvSpPr txBox="1"/>
          <p:nvPr/>
        </p:nvSpPr>
        <p:spPr>
          <a:xfrm>
            <a:off x="1181098" y="3314700"/>
            <a:ext cx="1592580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/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Namun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cara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membaca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di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atas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tidaklah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mutlak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benar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karena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dalam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gramatikal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bahasa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Arab juga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dikenal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istilah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 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ta’khīr</a:t>
            </a:r>
            <a:r>
              <a:rPr lang="en-ID" sz="2800" i="1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al-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fā’il</a:t>
            </a:r>
            <a:r>
              <a:rPr lang="en-ID" sz="2800" i="1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‘an al-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maf’ūl</a:t>
            </a:r>
            <a:r>
              <a:rPr lang="en-ID" sz="2800" i="1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bih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 (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تَأْخِيْرٌ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الْفَاعِلِ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عَنِ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الْمَفْعُوْلِ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بِهِ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),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yaitu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sebuah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kasus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di mana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subjek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(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baca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: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pelaku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pekerjaan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)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diletakkan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setelah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objek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(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baca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: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sasaran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pekerjaan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)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karena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maksud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tertentu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.</a:t>
            </a:r>
            <a:endParaRPr lang="en-ID" sz="2800" dirty="0">
              <a:effectLst/>
              <a:latin typeface="Trade Gothic Next Cond" panose="020B0506040303020004" pitchFamily="34" charset="0"/>
              <a:ea typeface="Times New Roman" panose="02020603050405020304" pitchFamily="18" charset="0"/>
            </a:endParaRPr>
          </a:p>
          <a:p>
            <a:pPr indent="457200" algn="just"/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Berdasarkan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kasus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tersebut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kalimat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di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atas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juga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dapat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dibaca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 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ḍarabat</a:t>
            </a:r>
            <a:r>
              <a:rPr lang="en-ID" sz="2800" i="1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Fāṭimata</a:t>
            </a:r>
            <a:r>
              <a:rPr lang="en-ID" sz="2800" i="1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‘</a:t>
            </a:r>
            <a:r>
              <a:rPr lang="en-ID" sz="2800" i="1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Āisyatu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 (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ضَرَبَتْ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فَاطِمَةَ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عَائِشَةُ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) 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menyebabkan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artinya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menjadi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“yang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telah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memukul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Fatimah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adalah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Aisyah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”.</a:t>
            </a:r>
            <a:endParaRPr lang="en-ID" sz="2800" dirty="0">
              <a:effectLst/>
              <a:latin typeface="Trade Gothic Next Cond" panose="020B0506040303020004" pitchFamily="34" charset="0"/>
              <a:ea typeface="Times New Roman" panose="02020603050405020304" pitchFamily="18" charset="0"/>
            </a:endParaRPr>
          </a:p>
          <a:p>
            <a:pPr indent="457200" algn="just"/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Pada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pengejaan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pertama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Fatimah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adalah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subjek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(yang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memukul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) dan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Aisyah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adalah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objek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(yang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dipukul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).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Namun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pada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pengejaan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kedua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justru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Fatimahlah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menjadi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objek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dan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Aisyahlah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yang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menjadi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subjek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.</a:t>
            </a:r>
            <a:endParaRPr lang="en-ID" sz="2800" dirty="0">
              <a:effectLst/>
              <a:latin typeface="Trade Gothic Next Cond" panose="020B0506040303020004" pitchFamily="34" charset="0"/>
              <a:ea typeface="Times New Roman" panose="02020603050405020304" pitchFamily="18" charset="0"/>
            </a:endParaRPr>
          </a:p>
          <a:p>
            <a:pPr indent="457200" algn="just"/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Sangat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kontras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bukan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?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Hanya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terbalik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bunyi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harakat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akhir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kata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saja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dapat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mengubah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makna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menjadi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terbalik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180°.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Inilah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uniknya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bahasa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Arab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sekaligus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membuktikan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bahwa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ilmu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nahwu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itu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sangat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penting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dalam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membaca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menulis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berbicara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,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ataupun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mempelajari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produk-produk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</a:t>
            </a:r>
            <a:r>
              <a:rPr lang="en-ID" sz="2800" dirty="0" err="1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kesusastraan</a:t>
            </a:r>
            <a:r>
              <a:rPr lang="en-ID" sz="2800" dirty="0">
                <a:solidFill>
                  <a:srgbClr val="264653"/>
                </a:solidFill>
                <a:effectLst/>
                <a:latin typeface="Trade Gothic Next Cond" panose="020B0506040303020004" pitchFamily="34" charset="0"/>
                <a:ea typeface="Times New Roman" panose="02020603050405020304" pitchFamily="18" charset="0"/>
              </a:rPr>
              <a:t> Arab.</a:t>
            </a:r>
            <a:endParaRPr lang="en-ID" sz="2800" dirty="0">
              <a:effectLst/>
              <a:latin typeface="Trade Gothic Next Cond" panose="020B0506040303020004" pitchFamily="34" charset="0"/>
              <a:ea typeface="Times New Roman" panose="02020603050405020304" pitchFamily="18" charset="0"/>
            </a:endParaRPr>
          </a:p>
        </p:txBody>
      </p:sp>
      <p:sp>
        <p:nvSpPr>
          <p:cNvPr id="5" name="Isosceles Triangle 4">
            <a:hlinkClick r:id="" action="ppaction://hlinkshowjump?jump=previousslide" highlightClick="1">
              <a:snd r:embed="rId4" name="click.wav"/>
            </a:hlinkClick>
            <a:extLst>
              <a:ext uri="{FF2B5EF4-FFF2-40B4-BE49-F238E27FC236}">
                <a16:creationId xmlns:a16="http://schemas.microsoft.com/office/drawing/2014/main" id="{C6E277B7-7030-F8F2-7AE9-D5F305BE350B}"/>
              </a:ext>
            </a:extLst>
          </p:cNvPr>
          <p:cNvSpPr/>
          <p:nvPr/>
        </p:nvSpPr>
        <p:spPr>
          <a:xfrm rot="16200000" flipH="1">
            <a:off x="2961233" y="8728114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549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B43FD003-C55E-7FA1-5D8E-9828B2643EAC}"/>
              </a:ext>
            </a:extLst>
          </p:cNvPr>
          <p:cNvGrpSpPr/>
          <p:nvPr/>
        </p:nvGrpSpPr>
        <p:grpSpPr>
          <a:xfrm>
            <a:off x="-106853" y="1629359"/>
            <a:ext cx="18288000" cy="8657641"/>
            <a:chOff x="0" y="0"/>
            <a:chExt cx="4816593" cy="114835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2C12542-F32E-6C3A-714A-B0DC06138242}"/>
                </a:ext>
              </a:extLst>
            </p:cNvPr>
            <p:cNvSpPr/>
            <p:nvPr/>
          </p:nvSpPr>
          <p:spPr>
            <a:xfrm>
              <a:off x="0" y="0"/>
              <a:ext cx="4816592" cy="1148350"/>
            </a:xfrm>
            <a:custGeom>
              <a:avLst/>
              <a:gdLst/>
              <a:ahLst/>
              <a:cxnLst/>
              <a:rect l="l" t="t" r="r" b="b"/>
              <a:pathLst>
                <a:path w="4816592" h="1148350">
                  <a:moveTo>
                    <a:pt x="0" y="0"/>
                  </a:moveTo>
                  <a:lnTo>
                    <a:pt x="4816592" y="0"/>
                  </a:lnTo>
                  <a:lnTo>
                    <a:pt x="4816592" y="1148350"/>
                  </a:lnTo>
                  <a:lnTo>
                    <a:pt x="0" y="1148350"/>
                  </a:lnTo>
                  <a:close/>
                </a:path>
              </a:pathLst>
            </a:custGeom>
            <a:solidFill>
              <a:srgbClr val="F7CC73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7A7A724-F49A-4941-6B83-67EBB26FF7B0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4">
            <a:extLst>
              <a:ext uri="{FF2B5EF4-FFF2-40B4-BE49-F238E27FC236}">
                <a16:creationId xmlns:a16="http://schemas.microsoft.com/office/drawing/2014/main" id="{9628797A-19C8-1888-94C5-D83B8EB117AD}"/>
              </a:ext>
            </a:extLst>
          </p:cNvPr>
          <p:cNvGrpSpPr/>
          <p:nvPr/>
        </p:nvGrpSpPr>
        <p:grpSpPr>
          <a:xfrm>
            <a:off x="8403777" y="3516691"/>
            <a:ext cx="633370" cy="636209"/>
            <a:chOff x="14163" y="-106148"/>
            <a:chExt cx="6321664" cy="6350000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B4AAB8A-A471-C635-CE59-4D83991FD7F7}"/>
                </a:ext>
              </a:extLst>
            </p:cNvPr>
            <p:cNvSpPr/>
            <p:nvPr/>
          </p:nvSpPr>
          <p:spPr>
            <a:xfrm>
              <a:off x="14163" y="-106148"/>
              <a:ext cx="6321664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D5B4C"/>
            </a:solidFill>
          </p:spPr>
        </p:sp>
      </p:grpSp>
      <p:pic>
        <p:nvPicPr>
          <p:cNvPr id="12" name="Picture 6">
            <a:extLst>
              <a:ext uri="{FF2B5EF4-FFF2-40B4-BE49-F238E27FC236}">
                <a16:creationId xmlns:a16="http://schemas.microsoft.com/office/drawing/2014/main" id="{888BA6A2-B039-6E5A-AAF1-4B8921C248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185192" y="6310656"/>
            <a:ext cx="18872094" cy="5268460"/>
          </a:xfrm>
          <a:prstGeom prst="rect">
            <a:avLst/>
          </a:prstGeom>
        </p:spPr>
      </p:pic>
      <p:grpSp>
        <p:nvGrpSpPr>
          <p:cNvPr id="13" name="Group 7">
            <a:extLst>
              <a:ext uri="{FF2B5EF4-FFF2-40B4-BE49-F238E27FC236}">
                <a16:creationId xmlns:a16="http://schemas.microsoft.com/office/drawing/2014/main" id="{D9119EFE-7739-B240-F43C-25E984BE8F74}"/>
              </a:ext>
            </a:extLst>
          </p:cNvPr>
          <p:cNvGrpSpPr/>
          <p:nvPr/>
        </p:nvGrpSpPr>
        <p:grpSpPr>
          <a:xfrm>
            <a:off x="8402358" y="6059023"/>
            <a:ext cx="636209" cy="636209"/>
            <a:chOff x="0" y="0"/>
            <a:chExt cx="6350000" cy="6350000"/>
          </a:xfrm>
        </p:grpSpPr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A033C12-EB6A-54FD-A32F-14109BBBDD39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D5B4C"/>
            </a:solidFill>
          </p:spPr>
        </p:sp>
      </p:grpSp>
      <p:grpSp>
        <p:nvGrpSpPr>
          <p:cNvPr id="15" name="Group 9">
            <a:extLst>
              <a:ext uri="{FF2B5EF4-FFF2-40B4-BE49-F238E27FC236}">
                <a16:creationId xmlns:a16="http://schemas.microsoft.com/office/drawing/2014/main" id="{9C61E66B-FAC4-D5A4-5C47-91E324ABE00B}"/>
              </a:ext>
            </a:extLst>
          </p:cNvPr>
          <p:cNvGrpSpPr/>
          <p:nvPr/>
        </p:nvGrpSpPr>
        <p:grpSpPr>
          <a:xfrm>
            <a:off x="8402358" y="4793175"/>
            <a:ext cx="636209" cy="636209"/>
            <a:chOff x="0" y="0"/>
            <a:chExt cx="6350000" cy="6350000"/>
          </a:xfrm>
        </p:grpSpPr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C1ED0B0D-E231-8797-EDFF-CE18F50BA17E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D5B4C"/>
            </a:solidFill>
          </p:spPr>
        </p:sp>
      </p:grpSp>
      <p:grpSp>
        <p:nvGrpSpPr>
          <p:cNvPr id="17" name="Group 11">
            <a:extLst>
              <a:ext uri="{FF2B5EF4-FFF2-40B4-BE49-F238E27FC236}">
                <a16:creationId xmlns:a16="http://schemas.microsoft.com/office/drawing/2014/main" id="{6F8995AF-DBBF-B564-70EE-EB80E5C1F307}"/>
              </a:ext>
            </a:extLst>
          </p:cNvPr>
          <p:cNvGrpSpPr/>
          <p:nvPr/>
        </p:nvGrpSpPr>
        <p:grpSpPr>
          <a:xfrm>
            <a:off x="8402358" y="7324871"/>
            <a:ext cx="636209" cy="636209"/>
            <a:chOff x="0" y="0"/>
            <a:chExt cx="6350000" cy="6350000"/>
          </a:xfrm>
        </p:grpSpPr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D91FC0EA-6BDE-575E-14A7-2D5A3B1733BA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D5B4C"/>
            </a:solidFill>
          </p:spPr>
        </p:sp>
      </p:grpSp>
      <p:sp>
        <p:nvSpPr>
          <p:cNvPr id="21" name="TextBox 15">
            <a:extLst>
              <a:ext uri="{FF2B5EF4-FFF2-40B4-BE49-F238E27FC236}">
                <a16:creationId xmlns:a16="http://schemas.microsoft.com/office/drawing/2014/main" id="{724B5DAD-948A-FAF3-172D-95A00FECB1EA}"/>
              </a:ext>
            </a:extLst>
          </p:cNvPr>
          <p:cNvSpPr txBox="1"/>
          <p:nvPr/>
        </p:nvSpPr>
        <p:spPr>
          <a:xfrm>
            <a:off x="9569141" y="3375375"/>
            <a:ext cx="7690159" cy="855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922"/>
              </a:lnSpc>
              <a:spcBef>
                <a:spcPct val="0"/>
              </a:spcBef>
            </a:pPr>
            <a:r>
              <a:rPr lang="en-US" sz="5400" dirty="0" err="1">
                <a:solidFill>
                  <a:srgbClr val="FFFFFF"/>
                </a:solidFill>
                <a:latin typeface="Akbar" panose="02000000000000000000" pitchFamily="2" charset="-78"/>
                <a:cs typeface="Akbar" panose="02000000000000000000" pitchFamily="2" charset="-78"/>
              </a:rPr>
              <a:t>Ajurumiyyah</a:t>
            </a:r>
            <a:endParaRPr lang="en-US" sz="5400" dirty="0">
              <a:solidFill>
                <a:srgbClr val="FFFFFF"/>
              </a:solidFill>
              <a:latin typeface="Akbar" panose="02000000000000000000" pitchFamily="2" charset="-78"/>
              <a:cs typeface="Akbar" panose="02000000000000000000" pitchFamily="2" charset="-78"/>
            </a:endParaRPr>
          </a:p>
        </p:txBody>
      </p:sp>
      <p:sp>
        <p:nvSpPr>
          <p:cNvPr id="22" name="TextBox 16">
            <a:extLst>
              <a:ext uri="{FF2B5EF4-FFF2-40B4-BE49-F238E27FC236}">
                <a16:creationId xmlns:a16="http://schemas.microsoft.com/office/drawing/2014/main" id="{9939CAC5-B0D9-80B6-3BEB-1026D41D10CE}"/>
              </a:ext>
            </a:extLst>
          </p:cNvPr>
          <p:cNvSpPr txBox="1"/>
          <p:nvPr/>
        </p:nvSpPr>
        <p:spPr>
          <a:xfrm>
            <a:off x="8495807" y="3543300"/>
            <a:ext cx="449311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881"/>
              </a:lnSpc>
              <a:spcBef>
                <a:spcPct val="0"/>
              </a:spcBef>
            </a:pPr>
            <a:r>
              <a:rPr lang="en-US" sz="2472" dirty="0">
                <a:solidFill>
                  <a:srgbClr val="FFFFFF"/>
                </a:solidFill>
                <a:latin typeface="Agrandir Medium Bold"/>
              </a:rPr>
              <a:t>1</a:t>
            </a:r>
            <a:endParaRPr lang="en-US" sz="2472" u="none" dirty="0">
              <a:solidFill>
                <a:srgbClr val="FFFFFF"/>
              </a:solidFill>
              <a:latin typeface="Agrandir Medium Bold"/>
            </a:endParaRP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78CDB35E-618C-DD24-8B89-F9C3C4BC784E}"/>
              </a:ext>
            </a:extLst>
          </p:cNvPr>
          <p:cNvSpPr txBox="1"/>
          <p:nvPr/>
        </p:nvSpPr>
        <p:spPr>
          <a:xfrm>
            <a:off x="9569141" y="5770020"/>
            <a:ext cx="7690159" cy="819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922"/>
              </a:lnSpc>
              <a:spcBef>
                <a:spcPct val="0"/>
              </a:spcBef>
            </a:pPr>
            <a:r>
              <a:rPr lang="en-US" sz="4400" dirty="0" err="1">
                <a:solidFill>
                  <a:srgbClr val="FFFFFF"/>
                </a:solidFill>
                <a:latin typeface="Akbar" panose="02000000000000000000" pitchFamily="2" charset="-78"/>
                <a:cs typeface="Akbar" panose="02000000000000000000" pitchFamily="2" charset="-78"/>
              </a:rPr>
              <a:t>Mutammimah</a:t>
            </a:r>
            <a:r>
              <a:rPr lang="en-US" sz="4400" dirty="0">
                <a:solidFill>
                  <a:srgbClr val="FFFFFF"/>
                </a:solidFill>
                <a:latin typeface="Akbar" panose="02000000000000000000" pitchFamily="2" charset="-78"/>
                <a:cs typeface="Akbar" panose="02000000000000000000" pitchFamily="2" charset="-78"/>
              </a:rPr>
              <a:t> Al-</a:t>
            </a:r>
            <a:r>
              <a:rPr lang="en-US" sz="4400" dirty="0" err="1">
                <a:solidFill>
                  <a:srgbClr val="FFFFFF"/>
                </a:solidFill>
                <a:latin typeface="Akbar" panose="02000000000000000000" pitchFamily="2" charset="-78"/>
                <a:cs typeface="Akbar" panose="02000000000000000000" pitchFamily="2" charset="-78"/>
              </a:rPr>
              <a:t>Ajurumiyyah</a:t>
            </a:r>
            <a:endParaRPr lang="en-US" sz="4400" dirty="0">
              <a:solidFill>
                <a:srgbClr val="FFFFFF"/>
              </a:solidFill>
              <a:latin typeface="Akbar" panose="02000000000000000000" pitchFamily="2" charset="-78"/>
              <a:cs typeface="Akbar" panose="02000000000000000000" pitchFamily="2" charset="-78"/>
            </a:endParaRP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A7F6C421-A64D-FFB0-FDF0-A74C348AAEDA}"/>
              </a:ext>
            </a:extLst>
          </p:cNvPr>
          <p:cNvSpPr txBox="1"/>
          <p:nvPr/>
        </p:nvSpPr>
        <p:spPr>
          <a:xfrm>
            <a:off x="8495807" y="6073142"/>
            <a:ext cx="449311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881"/>
              </a:lnSpc>
              <a:spcBef>
                <a:spcPct val="0"/>
              </a:spcBef>
            </a:pPr>
            <a:r>
              <a:rPr lang="en-US" sz="2472" dirty="0">
                <a:solidFill>
                  <a:srgbClr val="FFFFFF"/>
                </a:solidFill>
                <a:latin typeface="Agrandir Medium Bold"/>
              </a:rPr>
              <a:t>3</a:t>
            </a:r>
            <a:endParaRPr lang="en-US" sz="2472" u="none" dirty="0">
              <a:solidFill>
                <a:srgbClr val="FFFFFF"/>
              </a:solidFill>
              <a:latin typeface="Agrandir Medium Bold"/>
            </a:endParaRPr>
          </a:p>
        </p:txBody>
      </p:sp>
      <p:sp>
        <p:nvSpPr>
          <p:cNvPr id="25" name="TextBox 19">
            <a:extLst>
              <a:ext uri="{FF2B5EF4-FFF2-40B4-BE49-F238E27FC236}">
                <a16:creationId xmlns:a16="http://schemas.microsoft.com/office/drawing/2014/main" id="{191C9352-B6D9-1866-8ECB-5CA07051B645}"/>
              </a:ext>
            </a:extLst>
          </p:cNvPr>
          <p:cNvSpPr txBox="1"/>
          <p:nvPr/>
        </p:nvSpPr>
        <p:spPr>
          <a:xfrm>
            <a:off x="9569141" y="4502336"/>
            <a:ext cx="7690159" cy="819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922"/>
              </a:lnSpc>
              <a:spcBef>
                <a:spcPct val="0"/>
              </a:spcBef>
            </a:pPr>
            <a:r>
              <a:rPr lang="en-US" sz="4400" dirty="0" err="1">
                <a:solidFill>
                  <a:srgbClr val="FFFFFF"/>
                </a:solidFill>
                <a:latin typeface="Akbar" panose="02000000000000000000" pitchFamily="2" charset="-78"/>
                <a:cs typeface="Akbar" panose="02000000000000000000" pitchFamily="2" charset="-78"/>
              </a:rPr>
              <a:t>Imriti</a:t>
            </a:r>
            <a:r>
              <a:rPr lang="en-US" sz="4400" dirty="0">
                <a:solidFill>
                  <a:srgbClr val="FFFFFF"/>
                </a:solidFill>
                <a:latin typeface="Akbar" panose="02000000000000000000" pitchFamily="2" charset="-78"/>
                <a:cs typeface="Akbar" panose="02000000000000000000" pitchFamily="2" charset="-78"/>
              </a:rPr>
              <a:t> / </a:t>
            </a:r>
            <a:r>
              <a:rPr lang="en-US" sz="4400" dirty="0" err="1">
                <a:solidFill>
                  <a:srgbClr val="FFFFFF"/>
                </a:solidFill>
                <a:latin typeface="Akbar" panose="02000000000000000000" pitchFamily="2" charset="-78"/>
                <a:cs typeface="Akbar" panose="02000000000000000000" pitchFamily="2" charset="-78"/>
              </a:rPr>
              <a:t>Nadzom</a:t>
            </a:r>
            <a:r>
              <a:rPr lang="en-US" sz="4400" dirty="0">
                <a:solidFill>
                  <a:srgbClr val="FFFFFF"/>
                </a:solidFill>
                <a:latin typeface="Akbar" panose="02000000000000000000" pitchFamily="2" charset="-78"/>
                <a:cs typeface="Akbar" panose="02000000000000000000" pitchFamily="2" charset="-78"/>
              </a:rPr>
              <a:t> </a:t>
            </a:r>
            <a:r>
              <a:rPr lang="en-US" sz="4400" dirty="0" err="1">
                <a:solidFill>
                  <a:srgbClr val="FFFFFF"/>
                </a:solidFill>
                <a:latin typeface="Akbar" panose="02000000000000000000" pitchFamily="2" charset="-78"/>
                <a:cs typeface="Akbar" panose="02000000000000000000" pitchFamily="2" charset="-78"/>
              </a:rPr>
              <a:t>Imriti</a:t>
            </a:r>
            <a:endParaRPr lang="en-US" sz="4400" dirty="0">
              <a:solidFill>
                <a:srgbClr val="FFFFFF"/>
              </a:solidFill>
              <a:latin typeface="Akbar" panose="02000000000000000000" pitchFamily="2" charset="-78"/>
              <a:cs typeface="Akbar" panose="02000000000000000000" pitchFamily="2" charset="-78"/>
            </a:endParaRPr>
          </a:p>
        </p:txBody>
      </p:sp>
      <p:sp>
        <p:nvSpPr>
          <p:cNvPr id="26" name="TextBox 20">
            <a:extLst>
              <a:ext uri="{FF2B5EF4-FFF2-40B4-BE49-F238E27FC236}">
                <a16:creationId xmlns:a16="http://schemas.microsoft.com/office/drawing/2014/main" id="{972A1EEA-AB7B-6856-B636-CEEAC07EAF32}"/>
              </a:ext>
            </a:extLst>
          </p:cNvPr>
          <p:cNvSpPr txBox="1"/>
          <p:nvPr/>
        </p:nvSpPr>
        <p:spPr>
          <a:xfrm>
            <a:off x="8495807" y="4803608"/>
            <a:ext cx="449311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881"/>
              </a:lnSpc>
              <a:spcBef>
                <a:spcPct val="0"/>
              </a:spcBef>
            </a:pPr>
            <a:r>
              <a:rPr lang="en-US" sz="2472" dirty="0">
                <a:solidFill>
                  <a:srgbClr val="FFFFFF"/>
                </a:solidFill>
                <a:latin typeface="Agrandir Medium Bold"/>
              </a:rPr>
              <a:t>2</a:t>
            </a:r>
            <a:endParaRPr lang="en-US" sz="2472" u="none" dirty="0">
              <a:solidFill>
                <a:srgbClr val="FFFFFF"/>
              </a:solidFill>
              <a:latin typeface="Agrandir Medium Bold"/>
            </a:endParaRPr>
          </a:p>
        </p:txBody>
      </p:sp>
      <p:sp>
        <p:nvSpPr>
          <p:cNvPr id="28" name="TextBox 22">
            <a:extLst>
              <a:ext uri="{FF2B5EF4-FFF2-40B4-BE49-F238E27FC236}">
                <a16:creationId xmlns:a16="http://schemas.microsoft.com/office/drawing/2014/main" id="{7D251A6B-A3EC-97D2-EDC9-1B876A4C73CB}"/>
              </a:ext>
            </a:extLst>
          </p:cNvPr>
          <p:cNvSpPr txBox="1"/>
          <p:nvPr/>
        </p:nvSpPr>
        <p:spPr>
          <a:xfrm>
            <a:off x="9578666" y="7154747"/>
            <a:ext cx="7690159" cy="819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922"/>
              </a:lnSpc>
              <a:spcBef>
                <a:spcPct val="0"/>
              </a:spcBef>
            </a:pPr>
            <a:r>
              <a:rPr lang="en-US" sz="4400" dirty="0" err="1">
                <a:solidFill>
                  <a:srgbClr val="FFFFFF"/>
                </a:solidFill>
                <a:latin typeface="Akbar" panose="02000000000000000000" pitchFamily="2" charset="-78"/>
                <a:cs typeface="Akbar" panose="02000000000000000000" pitchFamily="2" charset="-78"/>
              </a:rPr>
              <a:t>Alfiyyah</a:t>
            </a:r>
            <a:endParaRPr lang="en-US" sz="4400" dirty="0">
              <a:solidFill>
                <a:srgbClr val="FFFFFF"/>
              </a:solidFill>
              <a:latin typeface="Akbar" panose="02000000000000000000" pitchFamily="2" charset="-78"/>
              <a:cs typeface="Akbar" panose="02000000000000000000" pitchFamily="2" charset="-78"/>
            </a:endParaRPr>
          </a:p>
        </p:txBody>
      </p:sp>
      <p:sp>
        <p:nvSpPr>
          <p:cNvPr id="29" name="TextBox 23">
            <a:extLst>
              <a:ext uri="{FF2B5EF4-FFF2-40B4-BE49-F238E27FC236}">
                <a16:creationId xmlns:a16="http://schemas.microsoft.com/office/drawing/2014/main" id="{690F1BFA-A435-7FA4-085D-4E989757F3CE}"/>
              </a:ext>
            </a:extLst>
          </p:cNvPr>
          <p:cNvSpPr txBox="1"/>
          <p:nvPr/>
        </p:nvSpPr>
        <p:spPr>
          <a:xfrm>
            <a:off x="8495806" y="7410890"/>
            <a:ext cx="449311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881"/>
              </a:lnSpc>
              <a:spcBef>
                <a:spcPct val="0"/>
              </a:spcBef>
            </a:pPr>
            <a:r>
              <a:rPr lang="en-US" sz="2472" dirty="0">
                <a:solidFill>
                  <a:srgbClr val="FFFFFF"/>
                </a:solidFill>
                <a:latin typeface="Agrandir Medium Bold"/>
              </a:rPr>
              <a:t>4</a:t>
            </a:r>
          </a:p>
        </p:txBody>
      </p:sp>
      <p:sp>
        <p:nvSpPr>
          <p:cNvPr id="30" name="TextBox 9">
            <a:extLst>
              <a:ext uri="{FF2B5EF4-FFF2-40B4-BE49-F238E27FC236}">
                <a16:creationId xmlns:a16="http://schemas.microsoft.com/office/drawing/2014/main" id="{05FE1647-8310-9C03-97BD-68D2E7B9F150}"/>
              </a:ext>
            </a:extLst>
          </p:cNvPr>
          <p:cNvSpPr txBox="1"/>
          <p:nvPr/>
        </p:nvSpPr>
        <p:spPr>
          <a:xfrm>
            <a:off x="2217474" y="3074606"/>
            <a:ext cx="4853730" cy="141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8800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Tingkatan</a:t>
            </a:r>
            <a:r>
              <a:rPr lang="en-US" sz="8800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  </a:t>
            </a:r>
          </a:p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ILMU -NAHWU</a:t>
            </a:r>
          </a:p>
        </p:txBody>
      </p:sp>
      <p:pic>
        <p:nvPicPr>
          <p:cNvPr id="2" name="Picture 2">
            <a:hlinkClick r:id="" action="ppaction://hlinkshowjump?jump=next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729CFB8C-7801-1B50-97B8-2A40737F571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3396085" y="4845267"/>
            <a:ext cx="2057400" cy="2057400"/>
          </a:xfrm>
          <a:prstGeom prst="rect">
            <a:avLst/>
          </a:prstGeom>
        </p:spPr>
      </p:pic>
      <p:pic>
        <p:nvPicPr>
          <p:cNvPr id="3" name="Picture 2">
            <a:hlinkClick r:id="rId8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86809AF6-73D7-F461-0B36-12F392E0D8DE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066800" y="70685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35810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B43FD003-C55E-7FA1-5D8E-9828B2643EAC}"/>
              </a:ext>
            </a:extLst>
          </p:cNvPr>
          <p:cNvGrpSpPr/>
          <p:nvPr/>
        </p:nvGrpSpPr>
        <p:grpSpPr>
          <a:xfrm>
            <a:off x="-15240" y="1790700"/>
            <a:ext cx="18288000" cy="8657641"/>
            <a:chOff x="0" y="0"/>
            <a:chExt cx="4816593" cy="114835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2C12542-F32E-6C3A-714A-B0DC06138242}"/>
                </a:ext>
              </a:extLst>
            </p:cNvPr>
            <p:cNvSpPr/>
            <p:nvPr/>
          </p:nvSpPr>
          <p:spPr>
            <a:xfrm>
              <a:off x="0" y="0"/>
              <a:ext cx="4816592" cy="1148350"/>
            </a:xfrm>
            <a:custGeom>
              <a:avLst/>
              <a:gdLst/>
              <a:ahLst/>
              <a:cxnLst/>
              <a:rect l="l" t="t" r="r" b="b"/>
              <a:pathLst>
                <a:path w="4816592" h="1148350">
                  <a:moveTo>
                    <a:pt x="0" y="0"/>
                  </a:moveTo>
                  <a:lnTo>
                    <a:pt x="4816592" y="0"/>
                  </a:lnTo>
                  <a:lnTo>
                    <a:pt x="4816592" y="1148350"/>
                  </a:lnTo>
                  <a:lnTo>
                    <a:pt x="0" y="1148350"/>
                  </a:lnTo>
                  <a:close/>
                </a:path>
              </a:pathLst>
            </a:custGeom>
            <a:solidFill>
              <a:srgbClr val="F7CC73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7A7A724-F49A-4941-6B83-67EBB26FF7B0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0" name="TextBox 9">
            <a:extLst>
              <a:ext uri="{FF2B5EF4-FFF2-40B4-BE49-F238E27FC236}">
                <a16:creationId xmlns:a16="http://schemas.microsoft.com/office/drawing/2014/main" id="{05FE1647-8310-9C03-97BD-68D2E7B9F150}"/>
              </a:ext>
            </a:extLst>
          </p:cNvPr>
          <p:cNvSpPr txBox="1"/>
          <p:nvPr/>
        </p:nvSpPr>
        <p:spPr>
          <a:xfrm>
            <a:off x="3551660" y="1085378"/>
            <a:ext cx="11184680" cy="141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8800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Ajurumiyyah</a:t>
            </a:r>
            <a:endParaRPr lang="en-US" sz="8800" dirty="0">
              <a:solidFill>
                <a:srgbClr val="373E56"/>
              </a:solidFill>
              <a:latin typeface="Labeb Unicode" panose="02000000000000000000" pitchFamily="2" charset="-78"/>
              <a:cs typeface="Labeb Unicode" panose="02000000000000000000" pitchFamily="2" charset="-78"/>
            </a:endParaRPr>
          </a:p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ILMU –NAHWU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103D8B-D20F-FC1C-F34B-0244AFD9CB47}"/>
              </a:ext>
            </a:extLst>
          </p:cNvPr>
          <p:cNvSpPr txBox="1"/>
          <p:nvPr/>
        </p:nvSpPr>
        <p:spPr>
          <a:xfrm>
            <a:off x="1527810" y="2829928"/>
            <a:ext cx="11658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dirty="0">
                <a:latin typeface="Apple Garamond" panose="02000506080000090004" pitchFamily="2" charset="0"/>
              </a:rPr>
              <a:t>	Kitab </a:t>
            </a:r>
            <a:r>
              <a:rPr lang="en-ID" sz="2400" dirty="0" err="1">
                <a:latin typeface="Apple Garamond" panose="02000506080000090004" pitchFamily="2" charset="0"/>
              </a:rPr>
              <a:t>nahwu</a:t>
            </a:r>
            <a:r>
              <a:rPr lang="en-ID" sz="2400" dirty="0">
                <a:latin typeface="Apple Garamond" panose="02000506080000090004" pitchFamily="2" charset="0"/>
              </a:rPr>
              <a:t> al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atau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adalah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pertama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diperuntukkan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santri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pemula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atau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santri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berada</a:t>
            </a:r>
            <a:r>
              <a:rPr lang="en-ID" sz="2400" dirty="0">
                <a:latin typeface="Apple Garamond" panose="02000506080000090004" pitchFamily="2" charset="0"/>
              </a:rPr>
              <a:t> pada 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ula (madrasah ula).</a:t>
            </a:r>
          </a:p>
          <a:p>
            <a:r>
              <a:rPr lang="en-ID" sz="2400" dirty="0" err="1">
                <a:latin typeface="Apple Garamond" panose="02000506080000090004" pitchFamily="2" charset="0"/>
              </a:rPr>
              <a:t>Tidak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banyak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mengetahui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bahwa</a:t>
            </a:r>
            <a:r>
              <a:rPr lang="en-ID" sz="2400" dirty="0">
                <a:latin typeface="Apple Garamond" panose="02000506080000090004" pitchFamily="2" charset="0"/>
              </a:rPr>
              <a:t> kitab yang </a:t>
            </a:r>
            <a:r>
              <a:rPr lang="en-ID" sz="2400" dirty="0" err="1">
                <a:latin typeface="Apple Garamond" panose="02000506080000090004" pitchFamily="2" charset="0"/>
              </a:rPr>
              <a:t>ditulis</a:t>
            </a:r>
            <a:r>
              <a:rPr lang="en-ID" sz="2400" dirty="0">
                <a:latin typeface="Apple Garamond" panose="02000506080000090004" pitchFamily="2" charset="0"/>
              </a:rPr>
              <a:t> dan </a:t>
            </a:r>
            <a:r>
              <a:rPr lang="en-ID" sz="2400" dirty="0" err="1">
                <a:latin typeface="Apple Garamond" panose="02000506080000090004" pitchFamily="2" charset="0"/>
              </a:rPr>
              <a:t>dikarang</a:t>
            </a:r>
            <a:r>
              <a:rPr lang="en-ID" sz="2400" dirty="0">
                <a:latin typeface="Apple Garamond" panose="02000506080000090004" pitchFamily="2" charset="0"/>
              </a:rPr>
              <a:t> oleh Abu </a:t>
            </a:r>
            <a:r>
              <a:rPr lang="en-ID" sz="2400" dirty="0" err="1">
                <a:latin typeface="Apple Garamond" panose="02000506080000090004" pitchFamily="2" charset="0"/>
              </a:rPr>
              <a:t>Abdillah</a:t>
            </a:r>
            <a:r>
              <a:rPr lang="en-ID" sz="2400" dirty="0">
                <a:latin typeface="Apple Garamond" panose="02000506080000090004" pitchFamily="2" charset="0"/>
              </a:rPr>
              <a:t> Sidi Muhammad bin Daud Ash-</a:t>
            </a:r>
            <a:r>
              <a:rPr lang="en-ID" sz="2400" dirty="0" err="1">
                <a:latin typeface="Apple Garamond" panose="02000506080000090004" pitchFamily="2" charset="0"/>
              </a:rPr>
              <a:t>Shanhaji</a:t>
            </a:r>
            <a:r>
              <a:rPr lang="en-ID" sz="2400" dirty="0">
                <a:latin typeface="Apple Garamond" panose="02000506080000090004" pitchFamily="2" charset="0"/>
              </a:rPr>
              <a:t> alias Ibnu </a:t>
            </a:r>
            <a:r>
              <a:rPr lang="en-ID" sz="2400" dirty="0" err="1">
                <a:latin typeface="Apple Garamond" panose="02000506080000090004" pitchFamily="2" charset="0"/>
              </a:rPr>
              <a:t>Ajurrum</a:t>
            </a:r>
            <a:r>
              <a:rPr lang="en-ID" sz="2400" dirty="0">
                <a:latin typeface="Apple Garamond" panose="02000506080000090004" pitchFamily="2" charset="0"/>
              </a:rPr>
              <a:t> pada </a:t>
            </a:r>
            <a:r>
              <a:rPr lang="en-ID" sz="2400" dirty="0" err="1">
                <a:latin typeface="Apple Garamond" panose="02000506080000090004" pitchFamily="2" charset="0"/>
              </a:rPr>
              <a:t>tahun</a:t>
            </a:r>
            <a:r>
              <a:rPr lang="en-ID" sz="2400" dirty="0">
                <a:latin typeface="Apple Garamond" panose="02000506080000090004" pitchFamily="2" charset="0"/>
              </a:rPr>
              <a:t> 7 </a:t>
            </a:r>
            <a:r>
              <a:rPr lang="en-ID" sz="2400" dirty="0" err="1">
                <a:latin typeface="Apple Garamond" panose="02000506080000090004" pitchFamily="2" charset="0"/>
              </a:rPr>
              <a:t>masehi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atau</a:t>
            </a:r>
            <a:r>
              <a:rPr lang="en-ID" sz="2400" dirty="0">
                <a:latin typeface="Apple Garamond" panose="02000506080000090004" pitchFamily="2" charset="0"/>
              </a:rPr>
              <a:t> 13 </a:t>
            </a:r>
            <a:r>
              <a:rPr lang="en-ID" sz="2400" dirty="0" err="1">
                <a:latin typeface="Apple Garamond" panose="02000506080000090004" pitchFamily="2" charset="0"/>
              </a:rPr>
              <a:t>hijriah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ini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memiliki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nama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asli</a:t>
            </a:r>
            <a:r>
              <a:rPr lang="en-ID" sz="2400" dirty="0">
                <a:latin typeface="Apple Garamond" panose="02000506080000090004" pitchFamily="2" charset="0"/>
              </a:rPr>
              <a:t> kitab Al </a:t>
            </a:r>
            <a:r>
              <a:rPr lang="en-ID" sz="2400" dirty="0" err="1">
                <a:latin typeface="Apple Garamond" panose="02000506080000090004" pitchFamily="2" charset="0"/>
              </a:rPr>
              <a:t>Muqaddimah</a:t>
            </a:r>
            <a:r>
              <a:rPr lang="en-ID" sz="2400" dirty="0">
                <a:latin typeface="Apple Garamond" panose="02000506080000090004" pitchFamily="2" charset="0"/>
              </a:rPr>
              <a:t> Al </a:t>
            </a:r>
            <a:r>
              <a:rPr lang="en-ID" sz="2400" dirty="0" err="1">
                <a:latin typeface="Apple Garamond" panose="02000506080000090004" pitchFamily="2" charset="0"/>
              </a:rPr>
              <a:t>Ajurrumiyyah</a:t>
            </a:r>
            <a:r>
              <a:rPr lang="en-ID" sz="2400" dirty="0">
                <a:latin typeface="Apple Garamond" panose="02000506080000090004" pitchFamily="2" charset="0"/>
              </a:rPr>
              <a:t> fi </a:t>
            </a:r>
            <a:r>
              <a:rPr lang="en-ID" sz="2400" dirty="0" err="1">
                <a:latin typeface="Apple Garamond" panose="02000506080000090004" pitchFamily="2" charset="0"/>
              </a:rPr>
              <a:t>Mabadi</a:t>
            </a:r>
            <a:r>
              <a:rPr lang="en-ID" sz="2400" dirty="0">
                <a:latin typeface="Apple Garamond" panose="02000506080000090004" pitchFamily="2" charset="0"/>
              </a:rPr>
              <a:t>' </a:t>
            </a:r>
            <a:r>
              <a:rPr lang="en-ID" sz="2400" dirty="0" err="1">
                <a:latin typeface="Apple Garamond" panose="02000506080000090004" pitchFamily="2" charset="0"/>
              </a:rPr>
              <a:t>Ilm</a:t>
            </a:r>
            <a:r>
              <a:rPr lang="en-ID" sz="2400" dirty="0">
                <a:latin typeface="Apple Garamond" panose="02000506080000090004" pitchFamily="2" charset="0"/>
              </a:rPr>
              <a:t> Al </a:t>
            </a:r>
            <a:r>
              <a:rPr lang="en-ID" sz="2400" dirty="0" err="1">
                <a:latin typeface="Apple Garamond" panose="02000506080000090004" pitchFamily="2" charset="0"/>
              </a:rPr>
              <a:t>Arabbiyyah</a:t>
            </a:r>
            <a:r>
              <a:rPr lang="en-ID" sz="2400" dirty="0">
                <a:latin typeface="Apple Garamond" panose="02000506080000090004" pitchFamily="2" charset="0"/>
              </a:rPr>
              <a:t>.</a:t>
            </a:r>
          </a:p>
          <a:p>
            <a:r>
              <a:rPr lang="en-ID" sz="2400" dirty="0">
                <a:latin typeface="Apple Garamond" panose="02000506080000090004" pitchFamily="2" charset="0"/>
              </a:rPr>
              <a:t>	</a:t>
            </a:r>
            <a:r>
              <a:rPr lang="en-ID" sz="2400" dirty="0" err="1">
                <a:latin typeface="Apple Garamond" panose="02000506080000090004" pitchFamily="2" charset="0"/>
              </a:rPr>
              <a:t>Sesuai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dengan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namanya</a:t>
            </a:r>
            <a:r>
              <a:rPr lang="en-ID" sz="2400" dirty="0">
                <a:latin typeface="Apple Garamond" panose="02000506080000090004" pitchFamily="2" charset="0"/>
              </a:rPr>
              <a:t> "Al </a:t>
            </a:r>
            <a:r>
              <a:rPr lang="en-ID" sz="2400" dirty="0" err="1">
                <a:latin typeface="Apple Garamond" panose="02000506080000090004" pitchFamily="2" charset="0"/>
              </a:rPr>
              <a:t>Muqaddimah</a:t>
            </a:r>
            <a:r>
              <a:rPr lang="en-ID" sz="2400" dirty="0">
                <a:latin typeface="Apple Garamond" panose="02000506080000090004" pitchFamily="2" charset="0"/>
              </a:rPr>
              <a:t>", </a:t>
            </a:r>
            <a:r>
              <a:rPr lang="en-ID" sz="2400" dirty="0" err="1">
                <a:latin typeface="Apple Garamond" panose="02000506080000090004" pitchFamily="2" charset="0"/>
              </a:rPr>
              <a:t>materi-materi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ada</a:t>
            </a:r>
            <a:r>
              <a:rPr lang="en-ID" sz="2400" dirty="0">
                <a:latin typeface="Apple Garamond" panose="02000506080000090004" pitchFamily="2" charset="0"/>
              </a:rPr>
              <a:t> pada kitab </a:t>
            </a:r>
            <a:r>
              <a:rPr lang="en-ID" sz="2400" dirty="0" err="1">
                <a:latin typeface="Apple Garamond" panose="02000506080000090004" pitchFamily="2" charset="0"/>
              </a:rPr>
              <a:t>ini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adalah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materi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muqaddimah</a:t>
            </a:r>
            <a:r>
              <a:rPr lang="en-ID" sz="2400" dirty="0">
                <a:latin typeface="Apple Garamond" panose="02000506080000090004" pitchFamily="2" charset="0"/>
              </a:rPr>
              <a:t> (</a:t>
            </a:r>
            <a:r>
              <a:rPr lang="en-ID" sz="2400" dirty="0" err="1">
                <a:latin typeface="Apple Garamond" panose="02000506080000090004" pitchFamily="2" charset="0"/>
              </a:rPr>
              <a:t>pengantar</a:t>
            </a:r>
            <a:r>
              <a:rPr lang="en-ID" sz="2400" dirty="0">
                <a:latin typeface="Apple Garamond" panose="02000506080000090004" pitchFamily="2" charset="0"/>
              </a:rPr>
              <a:t>) </a:t>
            </a:r>
            <a:r>
              <a:rPr lang="en-ID" sz="2400" dirty="0" err="1">
                <a:latin typeface="Apple Garamond" panose="02000506080000090004" pitchFamily="2" charset="0"/>
              </a:rPr>
              <a:t>dari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ilmu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nahwu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ditulis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secara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singkat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dengan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rumus-rumus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dasar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pelajaran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bahasa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arab</a:t>
            </a:r>
            <a:r>
              <a:rPr lang="en-ID" sz="2400" dirty="0">
                <a:latin typeface="Apple Garamond" panose="02000506080000090004" pitchFamily="2" charset="0"/>
              </a:rPr>
              <a:t> dan </a:t>
            </a:r>
            <a:r>
              <a:rPr lang="en-ID" sz="2400" dirty="0" err="1">
                <a:latin typeface="Apple Garamond" panose="02000506080000090004" pitchFamily="2" charset="0"/>
              </a:rPr>
              <a:t>berirama</a:t>
            </a:r>
            <a:r>
              <a:rPr lang="en-ID" sz="2400" dirty="0">
                <a:latin typeface="Apple Garamond" panose="02000506080000090004" pitchFamily="2" charset="0"/>
              </a:rPr>
              <a:t>.</a:t>
            </a:r>
          </a:p>
          <a:p>
            <a:r>
              <a:rPr lang="en-ID" sz="2400" dirty="0">
                <a:latin typeface="Apple Garamond" panose="02000506080000090004" pitchFamily="2" charset="0"/>
              </a:rPr>
              <a:t>	</a:t>
            </a:r>
            <a:r>
              <a:rPr lang="en-ID" sz="2400" dirty="0" err="1">
                <a:latin typeface="Apple Garamond" panose="02000506080000090004" pitchFamily="2" charset="0"/>
              </a:rPr>
              <a:t>Sehingga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isi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lebih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mudah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dihafal</a:t>
            </a:r>
            <a:r>
              <a:rPr lang="en-ID" sz="2400" dirty="0">
                <a:latin typeface="Apple Garamond" panose="02000506080000090004" pitchFamily="2" charset="0"/>
              </a:rPr>
              <a:t> dan juga </a:t>
            </a:r>
            <a:r>
              <a:rPr lang="en-ID" sz="2400" dirty="0" err="1">
                <a:latin typeface="Apple Garamond" panose="02000506080000090004" pitchFamily="2" charset="0"/>
              </a:rPr>
              <a:t>ringkas</a:t>
            </a:r>
            <a:r>
              <a:rPr lang="en-ID" sz="2400" dirty="0">
                <a:latin typeface="Apple Garamond" panose="02000506080000090004" pitchFamily="2" charset="0"/>
              </a:rPr>
              <a:t>. </a:t>
            </a:r>
            <a:r>
              <a:rPr lang="en-ID" sz="2400" dirty="0" err="1">
                <a:latin typeface="Apple Garamond" panose="02000506080000090004" pitchFamily="2" charset="0"/>
              </a:rPr>
              <a:t>Uniknya</a:t>
            </a:r>
            <a:r>
              <a:rPr lang="en-ID" sz="2400" dirty="0">
                <a:latin typeface="Apple Garamond" panose="02000506080000090004" pitchFamily="2" charset="0"/>
              </a:rPr>
              <a:t>, </a:t>
            </a:r>
            <a:r>
              <a:rPr lang="en-ID" sz="2400" dirty="0" err="1">
                <a:latin typeface="Apple Garamond" panose="02000506080000090004" pitchFamily="2" charset="0"/>
              </a:rPr>
              <a:t>karena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adalah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pengantar</a:t>
            </a:r>
            <a:r>
              <a:rPr lang="en-ID" sz="2400" dirty="0">
                <a:latin typeface="Apple Garamond" panose="02000506080000090004" pitchFamily="2" charset="0"/>
              </a:rPr>
              <a:t> dan paling </a:t>
            </a:r>
            <a:r>
              <a:rPr lang="en-ID" sz="2400" dirty="0" err="1">
                <a:latin typeface="Apple Garamond" panose="02000506080000090004" pitchFamily="2" charset="0"/>
              </a:rPr>
              <a:t>mendasar</a:t>
            </a:r>
            <a:r>
              <a:rPr lang="en-ID" sz="2400" dirty="0">
                <a:latin typeface="Apple Garamond" panose="02000506080000090004" pitchFamily="2" charset="0"/>
              </a:rPr>
              <a:t>, </a:t>
            </a:r>
            <a:r>
              <a:rPr lang="en-ID" sz="2400" dirty="0" err="1">
                <a:latin typeface="Apple Garamond" panose="02000506080000090004" pitchFamily="2" charset="0"/>
              </a:rPr>
              <a:t>maka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dibutuhkan</a:t>
            </a:r>
            <a:r>
              <a:rPr lang="en-ID" sz="2400" dirty="0">
                <a:latin typeface="Apple Garamond" panose="02000506080000090004" pitchFamily="2" charset="0"/>
              </a:rPr>
              <a:t> kitab-kitab </a:t>
            </a:r>
            <a:r>
              <a:rPr lang="en-ID" sz="2400" dirty="0" err="1">
                <a:latin typeface="Apple Garamond" panose="02000506080000090004" pitchFamily="2" charset="0"/>
              </a:rPr>
              <a:t>penjelasan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sebagai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lanjutan</a:t>
            </a:r>
            <a:r>
              <a:rPr lang="en-ID" sz="2400" dirty="0">
                <a:latin typeface="Apple Garamond" panose="02000506080000090004" pitchFamily="2" charset="0"/>
              </a:rPr>
              <a:t>. </a:t>
            </a:r>
            <a:r>
              <a:rPr lang="en-ID" sz="2400" dirty="0" err="1">
                <a:latin typeface="Apple Garamond" panose="02000506080000090004" pitchFamily="2" charset="0"/>
              </a:rPr>
              <a:t>Ini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memang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Nahwu</a:t>
            </a:r>
            <a:r>
              <a:rPr lang="en-ID" sz="2400" dirty="0">
                <a:latin typeface="Apple Garamond" panose="02000506080000090004" pitchFamily="2" charset="0"/>
              </a:rPr>
              <a:t> di </a:t>
            </a:r>
            <a:r>
              <a:rPr lang="en-ID" sz="2400" dirty="0" err="1">
                <a:latin typeface="Apple Garamond" panose="02000506080000090004" pitchFamily="2" charset="0"/>
              </a:rPr>
              <a:t>Pesantren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pertama</a:t>
            </a:r>
            <a:r>
              <a:rPr lang="en-ID" sz="2400" dirty="0">
                <a:latin typeface="Apple Garamond" panose="02000506080000090004" pitchFamily="2" charset="0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76487D-E91B-05CC-9662-FDC59A3DB17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1170" y="2904257"/>
            <a:ext cx="4006326" cy="400632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Isosceles Triangle 8">
            <a:hlinkClick r:id="" action="ppaction://hlinkshowjump?jump=nextslide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6CC82254-E93E-0457-F82E-BDF8B36C79BB}"/>
              </a:ext>
            </a:extLst>
          </p:cNvPr>
          <p:cNvSpPr/>
          <p:nvPr/>
        </p:nvSpPr>
        <p:spPr>
          <a:xfrm rot="5400000">
            <a:off x="14226752" y="8997677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Isosceles Triangle 4">
            <a:hlinkClick r:id="" action="ppaction://hlinkshowjump?jump=previousslide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1CDD9719-408F-5D88-B0CB-6455D87E3005}"/>
              </a:ext>
            </a:extLst>
          </p:cNvPr>
          <p:cNvSpPr/>
          <p:nvPr/>
        </p:nvSpPr>
        <p:spPr>
          <a:xfrm rot="16200000" flipH="1">
            <a:off x="3544543" y="8967605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88037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B43FD003-C55E-7FA1-5D8E-9828B2643EAC}"/>
              </a:ext>
            </a:extLst>
          </p:cNvPr>
          <p:cNvGrpSpPr/>
          <p:nvPr/>
        </p:nvGrpSpPr>
        <p:grpSpPr>
          <a:xfrm>
            <a:off x="-15240" y="1790700"/>
            <a:ext cx="18288000" cy="8657641"/>
            <a:chOff x="0" y="0"/>
            <a:chExt cx="4816593" cy="114835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2C12542-F32E-6C3A-714A-B0DC06138242}"/>
                </a:ext>
              </a:extLst>
            </p:cNvPr>
            <p:cNvSpPr/>
            <p:nvPr/>
          </p:nvSpPr>
          <p:spPr>
            <a:xfrm>
              <a:off x="0" y="0"/>
              <a:ext cx="4816592" cy="1148350"/>
            </a:xfrm>
            <a:custGeom>
              <a:avLst/>
              <a:gdLst/>
              <a:ahLst/>
              <a:cxnLst/>
              <a:rect l="l" t="t" r="r" b="b"/>
              <a:pathLst>
                <a:path w="4816592" h="1148350">
                  <a:moveTo>
                    <a:pt x="0" y="0"/>
                  </a:moveTo>
                  <a:lnTo>
                    <a:pt x="4816592" y="0"/>
                  </a:lnTo>
                  <a:lnTo>
                    <a:pt x="4816592" y="1148350"/>
                  </a:lnTo>
                  <a:lnTo>
                    <a:pt x="0" y="1148350"/>
                  </a:lnTo>
                  <a:close/>
                </a:path>
              </a:pathLst>
            </a:custGeom>
            <a:solidFill>
              <a:srgbClr val="F7CC73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7A7A724-F49A-4941-6B83-67EBB26FF7B0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0" name="TextBox 9">
            <a:extLst>
              <a:ext uri="{FF2B5EF4-FFF2-40B4-BE49-F238E27FC236}">
                <a16:creationId xmlns:a16="http://schemas.microsoft.com/office/drawing/2014/main" id="{05FE1647-8310-9C03-97BD-68D2E7B9F150}"/>
              </a:ext>
            </a:extLst>
          </p:cNvPr>
          <p:cNvSpPr txBox="1"/>
          <p:nvPr/>
        </p:nvSpPr>
        <p:spPr>
          <a:xfrm>
            <a:off x="3636214" y="1073248"/>
            <a:ext cx="11184680" cy="141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8800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‘</a:t>
            </a:r>
            <a:r>
              <a:rPr lang="en-US" sz="8800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Imrithy</a:t>
            </a:r>
            <a:r>
              <a:rPr lang="en-US" sz="8800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  </a:t>
            </a:r>
          </a:p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ILMU –NAHWU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103D8B-D20F-FC1C-F34B-0244AFD9CB47}"/>
              </a:ext>
            </a:extLst>
          </p:cNvPr>
          <p:cNvSpPr txBox="1"/>
          <p:nvPr/>
        </p:nvSpPr>
        <p:spPr>
          <a:xfrm>
            <a:off x="1371600" y="2705100"/>
            <a:ext cx="116586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dirty="0">
                <a:latin typeface="Apple Garamond" panose="02000506080000090004" pitchFamily="2" charset="0"/>
              </a:rPr>
              <a:t>	Di 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nahwu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kedua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ada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imriti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atau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nadzom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imriti</a:t>
            </a:r>
            <a:r>
              <a:rPr lang="en-ID" sz="2400" dirty="0">
                <a:latin typeface="Apple Garamond" panose="02000506080000090004" pitchFamily="2" charset="0"/>
              </a:rPr>
              <a:t>. Kitab yang </a:t>
            </a:r>
            <a:r>
              <a:rPr lang="en-ID" sz="2400" dirty="0" err="1">
                <a:latin typeface="Apple Garamond" panose="02000506080000090004" pitchFamily="2" charset="0"/>
              </a:rPr>
              <a:t>mempunyai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nama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asli</a:t>
            </a:r>
            <a:r>
              <a:rPr lang="en-ID" sz="2400" dirty="0">
                <a:latin typeface="Apple Garamond" panose="02000506080000090004" pitchFamily="2" charset="0"/>
              </a:rPr>
              <a:t> Ad- </a:t>
            </a:r>
            <a:r>
              <a:rPr lang="en-ID" sz="2400" dirty="0" err="1">
                <a:latin typeface="Apple Garamond" panose="02000506080000090004" pitchFamily="2" charset="0"/>
              </a:rPr>
              <a:t>Durrotu</a:t>
            </a:r>
            <a:r>
              <a:rPr lang="en-ID" sz="2400" dirty="0">
                <a:latin typeface="Apple Garamond" panose="02000506080000090004" pitchFamily="2" charset="0"/>
              </a:rPr>
              <a:t> al-</a:t>
            </a:r>
            <a:r>
              <a:rPr lang="en-ID" sz="2400" dirty="0" err="1">
                <a:latin typeface="Apple Garamond" panose="02000506080000090004" pitchFamily="2" charset="0"/>
              </a:rPr>
              <a:t>Bahiyyah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Nadzmu</a:t>
            </a:r>
            <a:r>
              <a:rPr lang="en-ID" sz="2400" dirty="0">
                <a:latin typeface="Apple Garamond" panose="02000506080000090004" pitchFamily="2" charset="0"/>
              </a:rPr>
              <a:t> Al-</a:t>
            </a:r>
            <a:r>
              <a:rPr lang="en-ID" sz="2400" dirty="0" err="1">
                <a:latin typeface="Apple Garamond" panose="02000506080000090004" pitchFamily="2" charset="0"/>
              </a:rPr>
              <a:t>Ajurumiyyah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ini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ditulis</a:t>
            </a:r>
            <a:r>
              <a:rPr lang="en-ID" sz="2400" dirty="0">
                <a:latin typeface="Apple Garamond" panose="02000506080000090004" pitchFamily="2" charset="0"/>
              </a:rPr>
              <a:t> oleh Yahya bin Nur ad-Din Abi al-</a:t>
            </a:r>
            <a:r>
              <a:rPr lang="en-ID" sz="2400" dirty="0" err="1">
                <a:latin typeface="Apple Garamond" panose="02000506080000090004" pitchFamily="2" charset="0"/>
              </a:rPr>
              <a:t>Khoir</a:t>
            </a:r>
            <a:r>
              <a:rPr lang="en-ID" sz="2400" dirty="0">
                <a:latin typeface="Apple Garamond" panose="02000506080000090004" pitchFamily="2" charset="0"/>
              </a:rPr>
              <a:t> bin Musa al-</a:t>
            </a:r>
            <a:r>
              <a:rPr lang="en-ID" sz="2400" dirty="0" err="1">
                <a:latin typeface="Apple Garamond" panose="02000506080000090004" pitchFamily="2" charset="0"/>
              </a:rPr>
              <a:t>Imrithi</a:t>
            </a:r>
            <a:r>
              <a:rPr lang="en-ID" sz="2400" dirty="0">
                <a:latin typeface="Apple Garamond" panose="02000506080000090004" pitchFamily="2" charset="0"/>
              </a:rPr>
              <a:t> as-</a:t>
            </a:r>
            <a:r>
              <a:rPr lang="en-ID" sz="2400" dirty="0" err="1">
                <a:latin typeface="Apple Garamond" panose="02000506080000090004" pitchFamily="2" charset="0"/>
              </a:rPr>
              <a:t>Syafi'i</a:t>
            </a:r>
            <a:r>
              <a:rPr lang="en-ID" sz="2400" dirty="0">
                <a:latin typeface="Apple Garamond" panose="02000506080000090004" pitchFamily="2" charset="0"/>
              </a:rPr>
              <a:t> al-</a:t>
            </a:r>
            <a:r>
              <a:rPr lang="en-ID" sz="2400" dirty="0" err="1">
                <a:latin typeface="Apple Garamond" panose="02000506080000090004" pitchFamily="2" charset="0"/>
              </a:rPr>
              <a:t>Anshori</a:t>
            </a:r>
            <a:r>
              <a:rPr lang="en-ID" sz="2400" dirty="0">
                <a:latin typeface="Apple Garamond" panose="02000506080000090004" pitchFamily="2" charset="0"/>
              </a:rPr>
              <a:t> al-</a:t>
            </a:r>
            <a:r>
              <a:rPr lang="en-ID" sz="2400" dirty="0" err="1">
                <a:latin typeface="Apple Garamond" panose="02000506080000090004" pitchFamily="2" charset="0"/>
              </a:rPr>
              <a:t>Azhari</a:t>
            </a:r>
            <a:r>
              <a:rPr lang="en-ID" sz="2400" dirty="0">
                <a:latin typeface="Apple Garamond" panose="02000506080000090004" pitchFamily="2" charset="0"/>
              </a:rPr>
              <a:t>.</a:t>
            </a:r>
          </a:p>
          <a:p>
            <a:r>
              <a:rPr lang="en-ID" sz="2400" dirty="0">
                <a:latin typeface="Apple Garamond" panose="02000506080000090004" pitchFamily="2" charset="0"/>
              </a:rPr>
              <a:t>	</a:t>
            </a:r>
            <a:r>
              <a:rPr lang="en-ID" sz="2400" dirty="0" err="1">
                <a:latin typeface="Apple Garamond" panose="02000506080000090004" pitchFamily="2" charset="0"/>
              </a:rPr>
              <a:t>Seperti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apa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imriti</a:t>
            </a:r>
            <a:r>
              <a:rPr lang="en-ID" sz="2400" dirty="0">
                <a:latin typeface="Apple Garamond" panose="02000506080000090004" pitchFamily="2" charset="0"/>
              </a:rPr>
              <a:t>? Kitab </a:t>
            </a:r>
            <a:r>
              <a:rPr lang="en-ID" sz="2400" dirty="0" err="1">
                <a:latin typeface="Apple Garamond" panose="02000506080000090004" pitchFamily="2" charset="0"/>
              </a:rPr>
              <a:t>imriti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adalah</a:t>
            </a:r>
            <a:r>
              <a:rPr lang="en-ID" sz="2400" dirty="0">
                <a:latin typeface="Apple Garamond" panose="02000506080000090004" pitchFamily="2" charset="0"/>
              </a:rPr>
              <a:t> kitab yang </a:t>
            </a:r>
            <a:r>
              <a:rPr lang="en-ID" sz="2400" dirty="0" err="1">
                <a:latin typeface="Apple Garamond" panose="02000506080000090004" pitchFamily="2" charset="0"/>
              </a:rPr>
              <a:t>menadzomkan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matan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. Nah, kata "</a:t>
            </a:r>
            <a:r>
              <a:rPr lang="en-ID" sz="2400" dirty="0" err="1">
                <a:latin typeface="Apple Garamond" panose="02000506080000090004" pitchFamily="2" charset="0"/>
              </a:rPr>
              <a:t>menadzomkan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disini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maksudnya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adalah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pengarang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mengambil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materi-materi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ada</a:t>
            </a:r>
            <a:r>
              <a:rPr lang="en-ID" sz="2400" dirty="0">
                <a:latin typeface="Apple Garamond" panose="02000506080000090004" pitchFamily="2" charset="0"/>
              </a:rPr>
              <a:t> di </a:t>
            </a:r>
            <a:r>
              <a:rPr lang="en-ID" sz="2400" dirty="0" err="1">
                <a:latin typeface="Apple Garamond" panose="02000506080000090004" pitchFamily="2" charset="0"/>
              </a:rPr>
              <a:t>dalam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berbentuk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prosa</a:t>
            </a:r>
            <a:r>
              <a:rPr lang="en-ID" sz="2400" dirty="0">
                <a:latin typeface="Apple Garamond" panose="02000506080000090004" pitchFamily="2" charset="0"/>
              </a:rPr>
              <a:t>, dan </a:t>
            </a:r>
            <a:r>
              <a:rPr lang="en-ID" sz="2400" dirty="0" err="1">
                <a:latin typeface="Apple Garamond" panose="02000506080000090004" pitchFamily="2" charset="0"/>
              </a:rPr>
              <a:t>kemudian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dari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prosa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tersebut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dikreasi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ulang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menjad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sebuah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karangan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dalam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bentuk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sajak</a:t>
            </a:r>
            <a:r>
              <a:rPr lang="en-ID" sz="2400" dirty="0">
                <a:latin typeface="Apple Garamond" panose="02000506080000090004" pitchFamily="2" charset="0"/>
              </a:rPr>
              <a:t>.</a:t>
            </a:r>
          </a:p>
          <a:p>
            <a:r>
              <a:rPr lang="en-ID" sz="2400" dirty="0">
                <a:latin typeface="Apple Garamond" panose="02000506080000090004" pitchFamily="2" charset="0"/>
              </a:rPr>
              <a:t>	</a:t>
            </a:r>
            <a:r>
              <a:rPr lang="en-ID" sz="2400" dirty="0" err="1">
                <a:latin typeface="Apple Garamond" panose="02000506080000090004" pitchFamily="2" charset="0"/>
              </a:rPr>
              <a:t>Dalam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beberapa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literatur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menyebutkan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bahwa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imriti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tidak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hanya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menadzomkan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matan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tetapi</a:t>
            </a:r>
            <a:r>
              <a:rPr lang="en-ID" sz="2400" dirty="0">
                <a:latin typeface="Apple Garamond" panose="02000506080000090004" pitchFamily="2" charset="0"/>
              </a:rPr>
              <a:t> juga </a:t>
            </a:r>
            <a:r>
              <a:rPr lang="en-ID" sz="2400" dirty="0" err="1">
                <a:latin typeface="Apple Garamond" panose="02000506080000090004" pitchFamily="2" charset="0"/>
              </a:rPr>
              <a:t>mensyarahkannya</a:t>
            </a:r>
            <a:r>
              <a:rPr lang="en-ID" sz="2400" dirty="0">
                <a:latin typeface="Apple Garamond" panose="02000506080000090004" pitchFamily="2" charset="0"/>
              </a:rPr>
              <a:t> (</a:t>
            </a:r>
            <a:r>
              <a:rPr lang="en-ID" sz="2400" dirty="0" err="1">
                <a:latin typeface="Apple Garamond" panose="02000506080000090004" pitchFamily="2" charset="0"/>
              </a:rPr>
              <a:t>menjadi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penjelasan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).</a:t>
            </a:r>
          </a:p>
          <a:p>
            <a:r>
              <a:rPr lang="en-ID" sz="2400" dirty="0" err="1">
                <a:latin typeface="Apple Garamond" panose="02000506080000090004" pitchFamily="2" charset="0"/>
              </a:rPr>
              <a:t>Dilansir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dari</a:t>
            </a:r>
            <a:r>
              <a:rPr lang="en-ID" sz="2400" dirty="0">
                <a:latin typeface="Apple Garamond" panose="02000506080000090004" pitchFamily="2" charset="0"/>
              </a:rPr>
              <a:t> alif.id, </a:t>
            </a:r>
            <a:r>
              <a:rPr lang="en-ID" sz="2400" dirty="0" err="1">
                <a:latin typeface="Apple Garamond" panose="02000506080000090004" pitchFamily="2" charset="0"/>
              </a:rPr>
              <a:t>jumlah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nadzom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terdapat</a:t>
            </a:r>
            <a:r>
              <a:rPr lang="en-ID" sz="2400" dirty="0">
                <a:latin typeface="Apple Garamond" panose="02000506080000090004" pitchFamily="2" charset="0"/>
              </a:rPr>
              <a:t> pada kitab </a:t>
            </a:r>
            <a:r>
              <a:rPr lang="en-ID" sz="2400" dirty="0" err="1">
                <a:latin typeface="Apple Garamond" panose="02000506080000090004" pitchFamily="2" charset="0"/>
              </a:rPr>
              <a:t>imriti</a:t>
            </a:r>
            <a:r>
              <a:rPr lang="en-ID" sz="2400" dirty="0">
                <a:latin typeface="Apple Garamond" panose="02000506080000090004" pitchFamily="2" charset="0"/>
              </a:rPr>
              <a:t> sangat </a:t>
            </a:r>
            <a:r>
              <a:rPr lang="en-ID" sz="2400" dirty="0" err="1">
                <a:latin typeface="Apple Garamond" panose="02000506080000090004" pitchFamily="2" charset="0"/>
              </a:rPr>
              <a:t>lah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banyak</a:t>
            </a:r>
            <a:r>
              <a:rPr lang="en-ID" sz="2400" dirty="0">
                <a:latin typeface="Apple Garamond" panose="02000506080000090004" pitchFamily="2" charset="0"/>
              </a:rPr>
              <a:t>. Ada </a:t>
            </a:r>
            <a:r>
              <a:rPr lang="en-ID" sz="2400" dirty="0" err="1">
                <a:latin typeface="Apple Garamond" panose="02000506080000090004" pitchFamily="2" charset="0"/>
              </a:rPr>
              <a:t>sekitar</a:t>
            </a:r>
            <a:r>
              <a:rPr lang="en-ID" sz="2400" dirty="0">
                <a:latin typeface="Apple Garamond" panose="02000506080000090004" pitchFamily="2" charset="0"/>
              </a:rPr>
              <a:t> 254 </a:t>
            </a:r>
            <a:r>
              <a:rPr lang="en-ID" sz="2400" dirty="0" err="1">
                <a:latin typeface="Apple Garamond" panose="02000506080000090004" pitchFamily="2" charset="0"/>
              </a:rPr>
              <a:t>nadzom</a:t>
            </a:r>
            <a:r>
              <a:rPr lang="en-ID" sz="2400" dirty="0">
                <a:latin typeface="Apple Garamond" panose="02000506080000090004" pitchFamily="2" charset="0"/>
              </a:rPr>
              <a:t>, oleh </a:t>
            </a:r>
            <a:r>
              <a:rPr lang="en-ID" sz="2400" dirty="0" err="1">
                <a:latin typeface="Apple Garamond" panose="02000506080000090004" pitchFamily="2" charset="0"/>
              </a:rPr>
              <a:t>karena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itu</a:t>
            </a:r>
            <a:r>
              <a:rPr lang="en-ID" sz="2400" dirty="0">
                <a:latin typeface="Apple Garamond" panose="02000506080000090004" pitchFamily="2" charset="0"/>
              </a:rPr>
              <a:t>, kitab </a:t>
            </a:r>
            <a:r>
              <a:rPr lang="en-ID" sz="2400" dirty="0" err="1">
                <a:latin typeface="Apple Garamond" panose="02000506080000090004" pitchFamily="2" charset="0"/>
              </a:rPr>
              <a:t>imriti</a:t>
            </a:r>
            <a:r>
              <a:rPr lang="en-ID" sz="2400" dirty="0">
                <a:latin typeface="Apple Garamond" panose="02000506080000090004" pitchFamily="2" charset="0"/>
              </a:rPr>
              <a:t> juga </a:t>
            </a:r>
            <a:r>
              <a:rPr lang="en-ID" sz="2400" dirty="0" err="1">
                <a:latin typeface="Apple Garamond" panose="02000506080000090004" pitchFamily="2" charset="0"/>
              </a:rPr>
              <a:t>dibagi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menjadi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beberapa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. </a:t>
            </a:r>
            <a:r>
              <a:rPr lang="en-ID" sz="2400" dirty="0" err="1">
                <a:latin typeface="Apple Garamond" panose="02000506080000090004" pitchFamily="2" charset="0"/>
              </a:rPr>
              <a:t>Imriti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satu</a:t>
            </a:r>
            <a:r>
              <a:rPr lang="en-ID" sz="2400" dirty="0">
                <a:latin typeface="Apple Garamond" panose="02000506080000090004" pitchFamily="2" charset="0"/>
              </a:rPr>
              <a:t>, </a:t>
            </a:r>
            <a:r>
              <a:rPr lang="en-ID" sz="2400" dirty="0" err="1">
                <a:latin typeface="Apple Garamond" panose="02000506080000090004" pitchFamily="2" charset="0"/>
              </a:rPr>
              <a:t>dua</a:t>
            </a:r>
            <a:r>
              <a:rPr lang="en-ID" sz="2400" dirty="0">
                <a:latin typeface="Apple Garamond" panose="02000506080000090004" pitchFamily="2" charset="0"/>
              </a:rPr>
              <a:t>, dan </a:t>
            </a:r>
            <a:r>
              <a:rPr lang="en-ID" sz="2400" dirty="0" err="1">
                <a:latin typeface="Apple Garamond" panose="02000506080000090004" pitchFamily="2" charset="0"/>
              </a:rPr>
              <a:t>tiga</a:t>
            </a:r>
            <a:r>
              <a:rPr lang="en-ID" sz="2400" dirty="0">
                <a:latin typeface="Apple Garamond" panose="02000506080000090004" pitchFamily="2" charset="0"/>
              </a:rPr>
              <a:t>.</a:t>
            </a:r>
          </a:p>
          <a:p>
            <a:r>
              <a:rPr lang="en-ID" sz="2400" dirty="0">
                <a:latin typeface="Apple Garamond" panose="02000506080000090004" pitchFamily="2" charset="0"/>
              </a:rPr>
              <a:t>	Jadi </a:t>
            </a:r>
            <a:r>
              <a:rPr lang="en-ID" sz="2400" dirty="0" err="1">
                <a:latin typeface="Apple Garamond" panose="02000506080000090004" pitchFamily="2" charset="0"/>
              </a:rPr>
              <a:t>modelnya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yakni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santri</a:t>
            </a:r>
            <a:r>
              <a:rPr lang="en-ID" sz="2400" dirty="0">
                <a:latin typeface="Apple Garamond" panose="02000506080000090004" pitchFamily="2" charset="0"/>
              </a:rPr>
              <a:t> di 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wustho</a:t>
            </a:r>
            <a:r>
              <a:rPr lang="en-ID" sz="2400" dirty="0">
                <a:latin typeface="Apple Garamond" panose="02000506080000090004" pitchFamily="2" charset="0"/>
              </a:rPr>
              <a:t>' (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kedua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setelah</a:t>
            </a:r>
            <a:r>
              <a:rPr lang="en-ID" sz="2400" dirty="0">
                <a:latin typeface="Apple Garamond" panose="02000506080000090004" pitchFamily="2" charset="0"/>
              </a:rPr>
              <a:t> ula') </a:t>
            </a:r>
            <a:r>
              <a:rPr lang="en-ID" sz="2400" dirty="0" err="1">
                <a:latin typeface="Apple Garamond" panose="02000506080000090004" pitchFamily="2" charset="0"/>
              </a:rPr>
              <a:t>dibagi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menjadi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wustho</a:t>
            </a:r>
            <a:r>
              <a:rPr lang="en-ID" sz="2400" dirty="0">
                <a:latin typeface="Apple Garamond" panose="02000506080000090004" pitchFamily="2" charset="0"/>
              </a:rPr>
              <a:t>' </a:t>
            </a:r>
            <a:r>
              <a:rPr lang="en-ID" sz="2400" dirty="0" err="1">
                <a:latin typeface="Apple Garamond" panose="02000506080000090004" pitchFamily="2" charset="0"/>
              </a:rPr>
              <a:t>satu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dengan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imriti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satu</a:t>
            </a:r>
            <a:r>
              <a:rPr lang="en-ID" sz="2400" dirty="0">
                <a:latin typeface="Apple Garamond" panose="02000506080000090004" pitchFamily="2" charset="0"/>
              </a:rPr>
              <a:t>, dan </a:t>
            </a:r>
            <a:r>
              <a:rPr lang="en-ID" sz="2400" dirty="0" err="1">
                <a:latin typeface="Apple Garamond" panose="02000506080000090004" pitchFamily="2" charset="0"/>
              </a:rPr>
              <a:t>begitu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seterusnya</a:t>
            </a:r>
            <a:r>
              <a:rPr lang="en-ID" sz="2400" dirty="0">
                <a:latin typeface="Apple Garamond" panose="02000506080000090004" pitchFamily="2" charset="0"/>
              </a:rPr>
              <a:t>. </a:t>
            </a:r>
            <a:r>
              <a:rPr lang="en-ID" sz="2400" dirty="0" err="1">
                <a:latin typeface="Apple Garamond" panose="02000506080000090004" pitchFamily="2" charset="0"/>
              </a:rPr>
              <a:t>Disesuaikan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dengan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kemampuan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tiap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santri</a:t>
            </a:r>
            <a:r>
              <a:rPr lang="en-ID" sz="2400" dirty="0">
                <a:latin typeface="Apple Garamond" panose="02000506080000090004" pitchFamily="2" charset="0"/>
              </a:rPr>
              <a:t>. </a:t>
            </a:r>
            <a:r>
              <a:rPr lang="en-ID" sz="2400" dirty="0" err="1">
                <a:latin typeface="Apple Garamond" panose="02000506080000090004" pitchFamily="2" charset="0"/>
              </a:rPr>
              <a:t>Ini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memang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Nahwu</a:t>
            </a:r>
            <a:r>
              <a:rPr lang="en-ID" sz="2400" dirty="0">
                <a:latin typeface="Apple Garamond" panose="02000506080000090004" pitchFamily="2" charset="0"/>
              </a:rPr>
              <a:t> di </a:t>
            </a:r>
            <a:r>
              <a:rPr lang="en-ID" sz="2400" dirty="0" err="1">
                <a:latin typeface="Apple Garamond" panose="02000506080000090004" pitchFamily="2" charset="0"/>
              </a:rPr>
              <a:t>pesantren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kedua</a:t>
            </a:r>
            <a:r>
              <a:rPr lang="en-ID" sz="2400" dirty="0">
                <a:latin typeface="Apple Garamond" panose="02000506080000090004" pitchFamily="2" charset="0"/>
              </a:rPr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BFEDE6-D255-101B-541B-C735CA5864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0880" y="3094309"/>
            <a:ext cx="4455939" cy="4455939"/>
          </a:xfrm>
          <a:prstGeom prst="rect">
            <a:avLst/>
          </a:prstGeom>
        </p:spPr>
      </p:pic>
      <p:sp>
        <p:nvSpPr>
          <p:cNvPr id="4" name="Isosceles Triangle 3">
            <a:hlinkClick r:id="" action="ppaction://hlinkshowjump?jump=nextslide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EE1C904D-63A7-B873-89E8-EBBB8DFB0F8D}"/>
              </a:ext>
            </a:extLst>
          </p:cNvPr>
          <p:cNvSpPr/>
          <p:nvPr/>
        </p:nvSpPr>
        <p:spPr>
          <a:xfrm rot="5400000">
            <a:off x="13972133" y="9087600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Isosceles Triangle 4">
            <a:hlinkClick r:id="" action="ppaction://hlinkshowjump?jump=previousslide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FA5B2610-A3C3-3A7F-D89B-1CD4912D0137}"/>
              </a:ext>
            </a:extLst>
          </p:cNvPr>
          <p:cNvSpPr/>
          <p:nvPr/>
        </p:nvSpPr>
        <p:spPr>
          <a:xfrm rot="16200000" flipH="1">
            <a:off x="3199458" y="9087599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08087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B43FD003-C55E-7FA1-5D8E-9828B2643EAC}"/>
              </a:ext>
            </a:extLst>
          </p:cNvPr>
          <p:cNvGrpSpPr/>
          <p:nvPr/>
        </p:nvGrpSpPr>
        <p:grpSpPr>
          <a:xfrm>
            <a:off x="-15240" y="1790700"/>
            <a:ext cx="18288000" cy="8657641"/>
            <a:chOff x="0" y="0"/>
            <a:chExt cx="4816593" cy="114835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2C12542-F32E-6C3A-714A-B0DC06138242}"/>
                </a:ext>
              </a:extLst>
            </p:cNvPr>
            <p:cNvSpPr/>
            <p:nvPr/>
          </p:nvSpPr>
          <p:spPr>
            <a:xfrm>
              <a:off x="0" y="0"/>
              <a:ext cx="4816592" cy="1148350"/>
            </a:xfrm>
            <a:custGeom>
              <a:avLst/>
              <a:gdLst/>
              <a:ahLst/>
              <a:cxnLst/>
              <a:rect l="l" t="t" r="r" b="b"/>
              <a:pathLst>
                <a:path w="4816592" h="1148350">
                  <a:moveTo>
                    <a:pt x="0" y="0"/>
                  </a:moveTo>
                  <a:lnTo>
                    <a:pt x="4816592" y="0"/>
                  </a:lnTo>
                  <a:lnTo>
                    <a:pt x="4816592" y="1148350"/>
                  </a:lnTo>
                  <a:lnTo>
                    <a:pt x="0" y="1148350"/>
                  </a:lnTo>
                  <a:close/>
                </a:path>
              </a:pathLst>
            </a:custGeom>
            <a:solidFill>
              <a:srgbClr val="F7CC73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7A7A724-F49A-4941-6B83-67EBB26FF7B0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0" name="TextBox 9">
            <a:extLst>
              <a:ext uri="{FF2B5EF4-FFF2-40B4-BE49-F238E27FC236}">
                <a16:creationId xmlns:a16="http://schemas.microsoft.com/office/drawing/2014/main" id="{05FE1647-8310-9C03-97BD-68D2E7B9F150}"/>
              </a:ext>
            </a:extLst>
          </p:cNvPr>
          <p:cNvSpPr txBox="1"/>
          <p:nvPr/>
        </p:nvSpPr>
        <p:spPr>
          <a:xfrm>
            <a:off x="3536418" y="1085378"/>
            <a:ext cx="11184680" cy="141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8800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Mutammimah</a:t>
            </a:r>
            <a:endParaRPr lang="en-US" sz="8800" dirty="0">
              <a:solidFill>
                <a:srgbClr val="373E56"/>
              </a:solidFill>
              <a:latin typeface="Labeb Unicode" panose="02000000000000000000" pitchFamily="2" charset="-78"/>
              <a:cs typeface="Labeb Unicode" panose="02000000000000000000" pitchFamily="2" charset="-78"/>
            </a:endParaRPr>
          </a:p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ILMU –NAHWU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103D8B-D20F-FC1C-F34B-0244AFD9CB47}"/>
              </a:ext>
            </a:extLst>
          </p:cNvPr>
          <p:cNvSpPr txBox="1"/>
          <p:nvPr/>
        </p:nvSpPr>
        <p:spPr>
          <a:xfrm>
            <a:off x="3299458" y="2628900"/>
            <a:ext cx="11658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dirty="0">
                <a:latin typeface="Apple Garamond" panose="02000506080000090004" pitchFamily="2" charset="0"/>
              </a:rPr>
              <a:t>	Salah </a:t>
            </a:r>
            <a:r>
              <a:rPr lang="en-ID" sz="2400" dirty="0" err="1">
                <a:latin typeface="Apple Garamond" panose="02000506080000090004" pitchFamily="2" charset="0"/>
              </a:rPr>
              <a:t>satu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penjelasan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dari</a:t>
            </a:r>
            <a:r>
              <a:rPr lang="en-ID" sz="2400" dirty="0">
                <a:latin typeface="Apple Garamond" panose="02000506080000090004" pitchFamily="2" charset="0"/>
              </a:rPr>
              <a:t> kitab Al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adalah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Mutammimah</a:t>
            </a:r>
            <a:r>
              <a:rPr lang="en-ID" sz="2400" dirty="0">
                <a:latin typeface="Apple Garamond" panose="02000506080000090004" pitchFamily="2" charset="0"/>
              </a:rPr>
              <a:t> Al-</a:t>
            </a:r>
            <a:r>
              <a:rPr lang="en-ID" sz="2400" dirty="0" err="1">
                <a:latin typeface="Apple Garamond" panose="02000506080000090004" pitchFamily="2" charset="0"/>
              </a:rPr>
              <a:t>Ajurumiyah</a:t>
            </a:r>
            <a:r>
              <a:rPr lang="en-ID" sz="2400" dirty="0">
                <a:latin typeface="Apple Garamond" panose="02000506080000090004" pitchFamily="2" charset="0"/>
              </a:rPr>
              <a:t> Fi </a:t>
            </a:r>
            <a:r>
              <a:rPr lang="en-ID" sz="2400" dirty="0" err="1">
                <a:latin typeface="Apple Garamond" panose="02000506080000090004" pitchFamily="2" charset="0"/>
              </a:rPr>
              <a:t>Ilm</a:t>
            </a:r>
            <a:r>
              <a:rPr lang="en-ID" sz="2400" dirty="0">
                <a:latin typeface="Apple Garamond" panose="02000506080000090004" pitchFamily="2" charset="0"/>
              </a:rPr>
              <a:t> Al- </a:t>
            </a:r>
            <a:r>
              <a:rPr lang="en-ID" sz="2400" dirty="0" err="1">
                <a:latin typeface="Apple Garamond" panose="02000506080000090004" pitchFamily="2" charset="0"/>
              </a:rPr>
              <a:t>Arabiyah</a:t>
            </a:r>
            <a:r>
              <a:rPr lang="en-ID" sz="2400" dirty="0">
                <a:latin typeface="Apple Garamond" panose="02000506080000090004" pitchFamily="2" charset="0"/>
              </a:rPr>
              <a:t>. </a:t>
            </a:r>
            <a:r>
              <a:rPr lang="en-ID" sz="2400" dirty="0" err="1">
                <a:latin typeface="Apple Garamond" panose="02000506080000090004" pitchFamily="2" charset="0"/>
              </a:rPr>
              <a:t>Adalah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Syaikh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Syamsuddin</a:t>
            </a:r>
            <a:r>
              <a:rPr lang="en-ID" sz="2400" dirty="0">
                <a:latin typeface="Apple Garamond" panose="02000506080000090004" pitchFamily="2" charset="0"/>
              </a:rPr>
              <a:t> Al-Maliki yang </a:t>
            </a:r>
            <a:r>
              <a:rPr lang="en-ID" sz="2400" dirty="0" err="1">
                <a:latin typeface="Apple Garamond" panose="02000506080000090004" pitchFamily="2" charset="0"/>
              </a:rPr>
              <a:t>telah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menulis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Mutammimah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sebagai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bentuk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dari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penyempurnaan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matan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.</a:t>
            </a:r>
          </a:p>
          <a:p>
            <a:r>
              <a:rPr lang="en-ID" sz="2400" dirty="0">
                <a:latin typeface="Apple Garamond" panose="02000506080000090004" pitchFamily="2" charset="0"/>
              </a:rPr>
              <a:t>	Kitab </a:t>
            </a:r>
            <a:r>
              <a:rPr lang="en-ID" sz="2400" dirty="0" err="1">
                <a:latin typeface="Apple Garamond" panose="02000506080000090004" pitchFamily="2" charset="0"/>
              </a:rPr>
              <a:t>ini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memberikan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syarah-syarah</a:t>
            </a:r>
            <a:r>
              <a:rPr lang="en-ID" sz="2400" dirty="0">
                <a:latin typeface="Apple Garamond" panose="02000506080000090004" pitchFamily="2" charset="0"/>
              </a:rPr>
              <a:t> (</a:t>
            </a:r>
            <a:r>
              <a:rPr lang="en-ID" sz="2400" dirty="0" err="1">
                <a:latin typeface="Apple Garamond" panose="02000506080000090004" pitchFamily="2" charset="0"/>
              </a:rPr>
              <a:t>penjelasan</a:t>
            </a:r>
            <a:r>
              <a:rPr lang="en-ID" sz="2400" dirty="0">
                <a:latin typeface="Apple Garamond" panose="02000506080000090004" pitchFamily="2" charset="0"/>
              </a:rPr>
              <a:t>) </a:t>
            </a:r>
            <a:r>
              <a:rPr lang="en-ID" sz="2400" dirty="0" err="1">
                <a:latin typeface="Apple Garamond" panose="02000506080000090004" pitchFamily="2" charset="0"/>
              </a:rPr>
              <a:t>lebih</a:t>
            </a:r>
            <a:r>
              <a:rPr lang="en-ID" sz="2400" dirty="0">
                <a:latin typeface="Apple Garamond" panose="02000506080000090004" pitchFamily="2" charset="0"/>
              </a:rPr>
              <a:t> detail </a:t>
            </a:r>
            <a:r>
              <a:rPr lang="en-ID" sz="2400" dirty="0" err="1">
                <a:latin typeface="Apple Garamond" panose="02000506080000090004" pitchFamily="2" charset="0"/>
              </a:rPr>
              <a:t>dari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dari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apa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telah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dijabarkan</a:t>
            </a:r>
            <a:r>
              <a:rPr lang="en-ID" sz="2400" dirty="0">
                <a:latin typeface="Apple Garamond" panose="02000506080000090004" pitchFamily="2" charset="0"/>
              </a:rPr>
              <a:t> di kitab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. Dan juga kitab </a:t>
            </a:r>
            <a:r>
              <a:rPr lang="en-ID" sz="2400" dirty="0" err="1">
                <a:latin typeface="Apple Garamond" panose="02000506080000090004" pitchFamily="2" charset="0"/>
              </a:rPr>
              <a:t>ini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sering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disebutkan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sebagai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perantara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antara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dengan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alfiyah</a:t>
            </a:r>
            <a:endParaRPr lang="en-ID" sz="2400" dirty="0">
              <a:latin typeface="Apple Garamond" panose="02000506080000090004" pitchFamily="2" charset="0"/>
            </a:endParaRPr>
          </a:p>
          <a:p>
            <a:r>
              <a:rPr lang="en-ID" sz="2400" dirty="0">
                <a:latin typeface="Apple Garamond" panose="02000506080000090004" pitchFamily="2" charset="0"/>
              </a:rPr>
              <a:t>	</a:t>
            </a:r>
            <a:r>
              <a:rPr lang="en-ID" sz="2400" dirty="0" err="1">
                <a:latin typeface="Apple Garamond" panose="02000506080000090004" pitchFamily="2" charset="0"/>
              </a:rPr>
              <a:t>Selain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mutammimah</a:t>
            </a:r>
            <a:r>
              <a:rPr lang="en-ID" sz="2400" dirty="0">
                <a:latin typeface="Apple Garamond" panose="02000506080000090004" pitchFamily="2" charset="0"/>
              </a:rPr>
              <a:t>, </a:t>
            </a:r>
            <a:r>
              <a:rPr lang="en-ID" sz="2400" dirty="0" err="1">
                <a:latin typeface="Apple Garamond" panose="02000506080000090004" pitchFamily="2" charset="0"/>
              </a:rPr>
              <a:t>ada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Tuhfatus</a:t>
            </a:r>
            <a:r>
              <a:rPr lang="en-ID" sz="2400" dirty="0">
                <a:latin typeface="Apple Garamond" panose="02000506080000090004" pitchFamily="2" charset="0"/>
              </a:rPr>
              <a:t> Saniyah </a:t>
            </a:r>
            <a:r>
              <a:rPr lang="en-ID" sz="2400" dirty="0" err="1">
                <a:latin typeface="Apple Garamond" panose="02000506080000090004" pitchFamily="2" charset="0"/>
              </a:rPr>
              <a:t>syarh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Muqaddimah</a:t>
            </a:r>
            <a:r>
              <a:rPr lang="en-ID" sz="2400" dirty="0">
                <a:latin typeface="Apple Garamond" panose="02000506080000090004" pitchFamily="2" charset="0"/>
              </a:rPr>
              <a:t> Al-</a:t>
            </a:r>
            <a:r>
              <a:rPr lang="en-ID" sz="2400" dirty="0" err="1">
                <a:latin typeface="Apple Garamond" panose="02000506080000090004" pitchFamily="2" charset="0"/>
              </a:rPr>
              <a:t>Ajurumiyah</a:t>
            </a:r>
            <a:r>
              <a:rPr lang="en-ID" sz="2400" dirty="0">
                <a:latin typeface="Apple Garamond" panose="02000506080000090004" pitchFamily="2" charset="0"/>
              </a:rPr>
              <a:t>, dan </a:t>
            </a:r>
            <a:r>
              <a:rPr lang="en-ID" sz="2400" dirty="0" err="1">
                <a:latin typeface="Apple Garamond" panose="02000506080000090004" pitchFamily="2" charset="0"/>
              </a:rPr>
              <a:t>beberapa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penjelasan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lainnya</a:t>
            </a:r>
            <a:r>
              <a:rPr lang="en-ID" sz="2400" dirty="0">
                <a:latin typeface="Apple Garamond" panose="02000506080000090004" pitchFamily="2" charset="0"/>
              </a:rPr>
              <a:t>.</a:t>
            </a:r>
          </a:p>
        </p:txBody>
      </p:sp>
      <p:sp>
        <p:nvSpPr>
          <p:cNvPr id="2" name="Isosceles Triangle 1">
            <a:hlinkClick r:id="" action="ppaction://hlinkshowjump?jump=nextslide" highlightClick="1">
              <a:snd r:embed="rId4" name="click.wav"/>
            </a:hlinkClick>
            <a:extLst>
              <a:ext uri="{FF2B5EF4-FFF2-40B4-BE49-F238E27FC236}">
                <a16:creationId xmlns:a16="http://schemas.microsoft.com/office/drawing/2014/main" id="{1EC94A62-C696-9E23-3532-F6FE2B2EBAC6}"/>
              </a:ext>
            </a:extLst>
          </p:cNvPr>
          <p:cNvSpPr/>
          <p:nvPr/>
        </p:nvSpPr>
        <p:spPr>
          <a:xfrm rot="5400000">
            <a:off x="13972133" y="8132466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Isosceles Triangle 3">
            <a:hlinkClick r:id="" action="ppaction://hlinkshowjump?jump=previousslide" highlightClick="1">
              <a:snd r:embed="rId4" name="click.wav"/>
            </a:hlinkClick>
            <a:extLst>
              <a:ext uri="{FF2B5EF4-FFF2-40B4-BE49-F238E27FC236}">
                <a16:creationId xmlns:a16="http://schemas.microsoft.com/office/drawing/2014/main" id="{8EAB1579-B8BF-C190-2D4D-E91BEBCA2007}"/>
              </a:ext>
            </a:extLst>
          </p:cNvPr>
          <p:cNvSpPr/>
          <p:nvPr/>
        </p:nvSpPr>
        <p:spPr>
          <a:xfrm rot="16200000" flipH="1">
            <a:off x="3210573" y="8232478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0784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B43FD003-C55E-7FA1-5D8E-9828B2643EAC}"/>
              </a:ext>
            </a:extLst>
          </p:cNvPr>
          <p:cNvGrpSpPr/>
          <p:nvPr/>
        </p:nvGrpSpPr>
        <p:grpSpPr>
          <a:xfrm>
            <a:off x="-15240" y="1790700"/>
            <a:ext cx="18288000" cy="8657641"/>
            <a:chOff x="0" y="0"/>
            <a:chExt cx="4816593" cy="114835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2C12542-F32E-6C3A-714A-B0DC06138242}"/>
                </a:ext>
              </a:extLst>
            </p:cNvPr>
            <p:cNvSpPr/>
            <p:nvPr/>
          </p:nvSpPr>
          <p:spPr>
            <a:xfrm>
              <a:off x="0" y="0"/>
              <a:ext cx="4816592" cy="1148350"/>
            </a:xfrm>
            <a:custGeom>
              <a:avLst/>
              <a:gdLst/>
              <a:ahLst/>
              <a:cxnLst/>
              <a:rect l="l" t="t" r="r" b="b"/>
              <a:pathLst>
                <a:path w="4816592" h="1148350">
                  <a:moveTo>
                    <a:pt x="0" y="0"/>
                  </a:moveTo>
                  <a:lnTo>
                    <a:pt x="4816592" y="0"/>
                  </a:lnTo>
                  <a:lnTo>
                    <a:pt x="4816592" y="1148350"/>
                  </a:lnTo>
                  <a:lnTo>
                    <a:pt x="0" y="1148350"/>
                  </a:lnTo>
                  <a:close/>
                </a:path>
              </a:pathLst>
            </a:custGeom>
            <a:solidFill>
              <a:srgbClr val="F7CC73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7A7A724-F49A-4941-6B83-67EBB26FF7B0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0" name="TextBox 9">
            <a:extLst>
              <a:ext uri="{FF2B5EF4-FFF2-40B4-BE49-F238E27FC236}">
                <a16:creationId xmlns:a16="http://schemas.microsoft.com/office/drawing/2014/main" id="{05FE1647-8310-9C03-97BD-68D2E7B9F150}"/>
              </a:ext>
            </a:extLst>
          </p:cNvPr>
          <p:cNvSpPr txBox="1"/>
          <p:nvPr/>
        </p:nvSpPr>
        <p:spPr>
          <a:xfrm>
            <a:off x="3574604" y="1090405"/>
            <a:ext cx="11184680" cy="141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8800" dirty="0" err="1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Alfiyyah</a:t>
            </a:r>
            <a:endParaRPr lang="en-US" sz="8800" dirty="0">
              <a:solidFill>
                <a:srgbClr val="373E56"/>
              </a:solidFill>
              <a:latin typeface="Labeb Unicode" panose="02000000000000000000" pitchFamily="2" charset="-78"/>
              <a:cs typeface="Labeb Unicode" panose="02000000000000000000" pitchFamily="2" charset="-78"/>
            </a:endParaRPr>
          </a:p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373E56"/>
                </a:solidFill>
                <a:latin typeface="Labeb Unicode" panose="02000000000000000000" pitchFamily="2" charset="-78"/>
                <a:cs typeface="Labeb Unicode" panose="02000000000000000000" pitchFamily="2" charset="-78"/>
              </a:rPr>
              <a:t>ILMU –NAHWU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103D8B-D20F-FC1C-F34B-0244AFD9CB47}"/>
              </a:ext>
            </a:extLst>
          </p:cNvPr>
          <p:cNvSpPr txBox="1"/>
          <p:nvPr/>
        </p:nvSpPr>
        <p:spPr>
          <a:xfrm>
            <a:off x="1355430" y="2622245"/>
            <a:ext cx="1146911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dirty="0">
                <a:latin typeface="Apple Garamond" panose="02000506080000090004" pitchFamily="2" charset="0"/>
              </a:rPr>
              <a:t>	Jika di 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ula </a:t>
            </a:r>
            <a:r>
              <a:rPr lang="en-ID" sz="2400" dirty="0" err="1">
                <a:latin typeface="Apple Garamond" panose="02000506080000090004" pitchFamily="2" charset="0"/>
              </a:rPr>
              <a:t>santri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belajar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jurumiyyah</a:t>
            </a:r>
            <a:r>
              <a:rPr lang="en-ID" sz="2400" dirty="0">
                <a:latin typeface="Apple Garamond" panose="02000506080000090004" pitchFamily="2" charset="0"/>
              </a:rPr>
              <a:t>, </a:t>
            </a:r>
            <a:r>
              <a:rPr lang="en-ID" sz="2400" dirty="0" err="1">
                <a:latin typeface="Apple Garamond" panose="02000506080000090004" pitchFamily="2" charset="0"/>
              </a:rPr>
              <a:t>kemudian</a:t>
            </a:r>
            <a:r>
              <a:rPr lang="en-ID" sz="2400" dirty="0">
                <a:latin typeface="Apple Garamond" panose="02000506080000090004" pitchFamily="2" charset="0"/>
              </a:rPr>
              <a:t> pada 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wustho</a:t>
            </a:r>
            <a:r>
              <a:rPr lang="en-ID" sz="2400" dirty="0">
                <a:latin typeface="Apple Garamond" panose="02000506080000090004" pitchFamily="2" charset="0"/>
              </a:rPr>
              <a:t>' </a:t>
            </a:r>
            <a:r>
              <a:rPr lang="en-ID" sz="2400" dirty="0" err="1">
                <a:latin typeface="Apple Garamond" panose="02000506080000090004" pitchFamily="2" charset="0"/>
              </a:rPr>
              <a:t>santri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belajar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imriti</a:t>
            </a:r>
            <a:r>
              <a:rPr lang="en-ID" sz="2400" dirty="0">
                <a:latin typeface="Apple Garamond" panose="02000506080000090004" pitchFamily="2" charset="0"/>
              </a:rPr>
              <a:t>, </a:t>
            </a:r>
            <a:r>
              <a:rPr lang="en-ID" sz="2400" dirty="0" err="1">
                <a:latin typeface="Apple Garamond" panose="02000506080000090004" pitchFamily="2" charset="0"/>
              </a:rPr>
              <a:t>maka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santri</a:t>
            </a:r>
            <a:r>
              <a:rPr lang="en-ID" sz="2400" dirty="0">
                <a:latin typeface="Apple Garamond" panose="02000506080000090004" pitchFamily="2" charset="0"/>
              </a:rPr>
              <a:t> di 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terakhir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atau</a:t>
            </a:r>
            <a:r>
              <a:rPr lang="en-ID" sz="2400" dirty="0">
                <a:latin typeface="Apple Garamond" panose="02000506080000090004" pitchFamily="2" charset="0"/>
              </a:rPr>
              <a:t> yang paling </a:t>
            </a:r>
            <a:r>
              <a:rPr lang="en-ID" sz="2400" dirty="0" err="1">
                <a:latin typeface="Apple Garamond" panose="02000506080000090004" pitchFamily="2" charset="0"/>
              </a:rPr>
              <a:t>tinggi</a:t>
            </a:r>
            <a:r>
              <a:rPr lang="en-ID" sz="2400" dirty="0">
                <a:latin typeface="Apple Garamond" panose="02000506080000090004" pitchFamily="2" charset="0"/>
              </a:rPr>
              <a:t> (</a:t>
            </a:r>
            <a:r>
              <a:rPr lang="en-ID" sz="2400" dirty="0" err="1">
                <a:latin typeface="Apple Garamond" panose="02000506080000090004" pitchFamily="2" charset="0"/>
              </a:rPr>
              <a:t>ulya</a:t>
            </a:r>
            <a:r>
              <a:rPr lang="en-ID" sz="2400" dirty="0">
                <a:latin typeface="Apple Garamond" panose="02000506080000090004" pitchFamily="2" charset="0"/>
              </a:rPr>
              <a:t>') </a:t>
            </a:r>
            <a:r>
              <a:rPr lang="en-ID" sz="2400" dirty="0" err="1">
                <a:latin typeface="Apple Garamond" panose="02000506080000090004" pitchFamily="2" charset="0"/>
              </a:rPr>
              <a:t>belajar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nahwu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alifiyah</a:t>
            </a:r>
            <a:r>
              <a:rPr lang="en-ID" sz="2400" dirty="0">
                <a:latin typeface="Apple Garamond" panose="02000506080000090004" pitchFamily="2" charset="0"/>
              </a:rPr>
              <a:t>.</a:t>
            </a:r>
          </a:p>
          <a:p>
            <a:r>
              <a:rPr lang="en-ID" sz="2400" dirty="0">
                <a:latin typeface="Apple Garamond" panose="02000506080000090004" pitchFamily="2" charset="0"/>
              </a:rPr>
              <a:t>	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tertinggi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dalam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kasta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nahwu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ini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memiliki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nama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asli</a:t>
            </a:r>
            <a:r>
              <a:rPr lang="en-ID" sz="2400" dirty="0">
                <a:latin typeface="Apple Garamond" panose="02000506080000090004" pitchFamily="2" charset="0"/>
              </a:rPr>
              <a:t> kitab Al-</a:t>
            </a:r>
            <a:r>
              <a:rPr lang="en-ID" sz="2400" dirty="0" err="1">
                <a:latin typeface="Apple Garamond" panose="02000506080000090004" pitchFamily="2" charset="0"/>
              </a:rPr>
              <a:t>Khulasa</a:t>
            </a:r>
            <a:r>
              <a:rPr lang="en-ID" sz="2400" dirty="0">
                <a:latin typeface="Apple Garamond" panose="02000506080000090004" pitchFamily="2" charset="0"/>
              </a:rPr>
              <a:t> Al-</a:t>
            </a:r>
            <a:r>
              <a:rPr lang="en-ID" sz="2400" dirty="0" err="1">
                <a:latin typeface="Apple Garamond" panose="02000506080000090004" pitchFamily="2" charset="0"/>
              </a:rPr>
              <a:t>Alifiyya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atau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terkenal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dengan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istilah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alifiyah</a:t>
            </a:r>
            <a:r>
              <a:rPr lang="en-ID" sz="2400" dirty="0">
                <a:latin typeface="Apple Garamond" panose="02000506080000090004" pitchFamily="2" charset="0"/>
              </a:rPr>
              <a:t>. </a:t>
            </a:r>
            <a:r>
              <a:rPr lang="en-ID" sz="2400" dirty="0" err="1">
                <a:latin typeface="Apple Garamond" panose="02000506080000090004" pitchFamily="2" charset="0"/>
              </a:rPr>
              <a:t>Penulisnya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adalah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seorang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ahli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bahasa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arab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kelahiran</a:t>
            </a:r>
            <a:r>
              <a:rPr lang="en-ID" sz="2400" dirty="0">
                <a:latin typeface="Apple Garamond" panose="02000506080000090004" pitchFamily="2" charset="0"/>
              </a:rPr>
              <a:t> Jaen, </a:t>
            </a:r>
            <a:r>
              <a:rPr lang="en-ID" sz="2400" dirty="0" err="1">
                <a:latin typeface="Apple Garamond" panose="02000506080000090004" pitchFamily="2" charset="0"/>
              </a:rPr>
              <a:t>Spanyol</a:t>
            </a:r>
            <a:r>
              <a:rPr lang="en-ID" sz="2400" dirty="0">
                <a:latin typeface="Apple Garamond" panose="02000506080000090004" pitchFamily="2" charset="0"/>
              </a:rPr>
              <a:t>. </a:t>
            </a:r>
            <a:r>
              <a:rPr lang="en-ID" sz="2400" dirty="0" err="1">
                <a:latin typeface="Apple Garamond" panose="02000506080000090004" pitchFamily="2" charset="0"/>
              </a:rPr>
              <a:t>Beliau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bernama</a:t>
            </a:r>
            <a:r>
              <a:rPr lang="en-ID" sz="2400" dirty="0">
                <a:latin typeface="Apple Garamond" panose="02000506080000090004" pitchFamily="2" charset="0"/>
              </a:rPr>
              <a:t> Ibnu Malik.</a:t>
            </a:r>
          </a:p>
          <a:p>
            <a:r>
              <a:rPr lang="en-ID" sz="2400" dirty="0">
                <a:latin typeface="Apple Garamond" panose="02000506080000090004" pitchFamily="2" charset="0"/>
              </a:rPr>
              <a:t>	</a:t>
            </a:r>
            <a:r>
              <a:rPr lang="en-ID" sz="2400" dirty="0" err="1">
                <a:latin typeface="Apple Garamond" panose="02000506080000090004" pitchFamily="2" charset="0"/>
              </a:rPr>
              <a:t>Lantas</a:t>
            </a:r>
            <a:r>
              <a:rPr lang="en-ID" sz="2400" dirty="0">
                <a:latin typeface="Apple Garamond" panose="02000506080000090004" pitchFamily="2" charset="0"/>
              </a:rPr>
              <a:t>, </a:t>
            </a:r>
            <a:r>
              <a:rPr lang="en-ID" sz="2400" dirty="0" err="1">
                <a:latin typeface="Apple Garamond" panose="02000506080000090004" pitchFamily="2" charset="0"/>
              </a:rPr>
              <a:t>apa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membedakan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alifiyah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dengan</a:t>
            </a:r>
            <a:r>
              <a:rPr lang="en-ID" sz="2400" dirty="0">
                <a:latin typeface="Apple Garamond" panose="02000506080000090004" pitchFamily="2" charset="0"/>
              </a:rPr>
              <a:t> kitab-kitab </a:t>
            </a:r>
            <a:r>
              <a:rPr lang="en-ID" sz="2400" dirty="0" err="1">
                <a:latin typeface="Apple Garamond" panose="02000506080000090004" pitchFamily="2" charset="0"/>
              </a:rPr>
              <a:t>sebelumnya</a:t>
            </a:r>
            <a:r>
              <a:rPr lang="en-ID" sz="2400" dirty="0">
                <a:latin typeface="Apple Garamond" panose="02000506080000090004" pitchFamily="2" charset="0"/>
              </a:rPr>
              <a:t>?</a:t>
            </a:r>
          </a:p>
          <a:p>
            <a:r>
              <a:rPr lang="en-ID" sz="2400" dirty="0">
                <a:latin typeface="Apple Garamond" panose="02000506080000090004" pitchFamily="2" charset="0"/>
              </a:rPr>
              <a:t>	Dari </a:t>
            </a:r>
            <a:r>
              <a:rPr lang="en-ID" sz="2400" dirty="0" err="1">
                <a:latin typeface="Apple Garamond" panose="02000506080000090004" pitchFamily="2" charset="0"/>
              </a:rPr>
              <a:t>sisi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matan</a:t>
            </a:r>
            <a:r>
              <a:rPr lang="en-ID" sz="2400" dirty="0">
                <a:latin typeface="Apple Garamond" panose="02000506080000090004" pitchFamily="2" charset="0"/>
              </a:rPr>
              <a:t> (</a:t>
            </a:r>
            <a:r>
              <a:rPr lang="en-ID" sz="2400" dirty="0" err="1">
                <a:latin typeface="Apple Garamond" panose="02000506080000090004" pitchFamily="2" charset="0"/>
              </a:rPr>
              <a:t>isi</a:t>
            </a:r>
            <a:r>
              <a:rPr lang="en-ID" sz="2400" dirty="0">
                <a:latin typeface="Apple Garamond" panose="02000506080000090004" pitchFamily="2" charset="0"/>
              </a:rPr>
              <a:t>), kitab </a:t>
            </a:r>
            <a:r>
              <a:rPr lang="en-ID" sz="2400" dirty="0" err="1">
                <a:latin typeface="Apple Garamond" panose="02000506080000090004" pitchFamily="2" charset="0"/>
              </a:rPr>
              <a:t>alifiyah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tetap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lah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sama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dengan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sebelumnya</a:t>
            </a:r>
            <a:r>
              <a:rPr lang="en-ID" sz="2400" dirty="0">
                <a:latin typeface="Apple Garamond" panose="02000506080000090004" pitchFamily="2" charset="0"/>
              </a:rPr>
              <a:t>. </a:t>
            </a:r>
            <a:r>
              <a:rPr lang="en-ID" sz="2400" dirty="0" err="1">
                <a:latin typeface="Apple Garamond" panose="02000506080000090004" pitchFamily="2" charset="0"/>
              </a:rPr>
              <a:t>Yakni</a:t>
            </a:r>
            <a:r>
              <a:rPr lang="en-ID" sz="2400" dirty="0">
                <a:latin typeface="Apple Garamond" panose="02000506080000090004" pitchFamily="2" charset="0"/>
              </a:rPr>
              <a:t> kitab yang </a:t>
            </a:r>
            <a:r>
              <a:rPr lang="en-ID" sz="2400" dirty="0" err="1">
                <a:latin typeface="Apple Garamond" panose="02000506080000090004" pitchFamily="2" charset="0"/>
              </a:rPr>
              <a:t>berisi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syair</a:t>
            </a:r>
            <a:r>
              <a:rPr lang="en-ID" sz="2400" dirty="0">
                <a:latin typeface="Apple Garamond" panose="02000506080000090004" pitchFamily="2" charset="0"/>
              </a:rPr>
              <a:t> (</a:t>
            </a:r>
            <a:r>
              <a:rPr lang="en-ID" sz="2400" dirty="0" err="1">
                <a:latin typeface="Apple Garamond" panose="02000506080000090004" pitchFamily="2" charset="0"/>
              </a:rPr>
              <a:t>irama</a:t>
            </a:r>
            <a:r>
              <a:rPr lang="en-ID" sz="2400" dirty="0">
                <a:latin typeface="Apple Garamond" panose="02000506080000090004" pitchFamily="2" charset="0"/>
              </a:rPr>
              <a:t>) </a:t>
            </a:r>
            <a:r>
              <a:rPr lang="en-ID" sz="2400" dirty="0" err="1">
                <a:latin typeface="Apple Garamond" panose="02000506080000090004" pitchFamily="2" charset="0"/>
              </a:rPr>
              <a:t>tentang</a:t>
            </a:r>
            <a:r>
              <a:rPr lang="en-ID" sz="2400" dirty="0">
                <a:latin typeface="Apple Garamond" panose="02000506080000090004" pitchFamily="2" charset="0"/>
              </a:rPr>
              <a:t> tata </a:t>
            </a:r>
            <a:r>
              <a:rPr lang="en-ID" sz="2400" dirty="0" err="1">
                <a:latin typeface="Apple Garamond" panose="02000506080000090004" pitchFamily="2" charset="0"/>
              </a:rPr>
              <a:t>bahasa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arab</a:t>
            </a:r>
            <a:r>
              <a:rPr lang="en-ID" sz="2400" dirty="0">
                <a:latin typeface="Apple Garamond" panose="02000506080000090004" pitchFamily="2" charset="0"/>
              </a:rPr>
              <a:t>. Yang </a:t>
            </a:r>
            <a:r>
              <a:rPr lang="en-ID" sz="2400" dirty="0" err="1">
                <a:latin typeface="Apple Garamond" panose="02000506080000090004" pitchFamily="2" charset="0"/>
              </a:rPr>
              <a:t>berbeda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adalah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jumlah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isi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ada</a:t>
            </a:r>
            <a:r>
              <a:rPr lang="en-ID" sz="2400" dirty="0">
                <a:latin typeface="Apple Garamond" panose="02000506080000090004" pitchFamily="2" charset="0"/>
              </a:rPr>
              <a:t>.</a:t>
            </a:r>
          </a:p>
          <a:p>
            <a:r>
              <a:rPr lang="en-ID" sz="2400" dirty="0">
                <a:latin typeface="Apple Garamond" panose="02000506080000090004" pitchFamily="2" charset="0"/>
              </a:rPr>
              <a:t>Kitab </a:t>
            </a:r>
            <a:r>
              <a:rPr lang="en-ID" sz="2400" dirty="0" err="1">
                <a:latin typeface="Apple Garamond" panose="02000506080000090004" pitchFamily="2" charset="0"/>
              </a:rPr>
              <a:t>alifiyah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berisi</a:t>
            </a:r>
            <a:r>
              <a:rPr lang="en-ID" sz="2400" dirty="0">
                <a:latin typeface="Apple Garamond" panose="02000506080000090004" pitchFamily="2" charset="0"/>
              </a:rPr>
              <a:t> 1002 </a:t>
            </a:r>
            <a:r>
              <a:rPr lang="en-ID" sz="2400" dirty="0" err="1">
                <a:latin typeface="Apple Garamond" panose="02000506080000090004" pitchFamily="2" charset="0"/>
              </a:rPr>
              <a:t>nadzom</a:t>
            </a:r>
            <a:r>
              <a:rPr lang="en-ID" sz="2400" dirty="0">
                <a:latin typeface="Apple Garamond" panose="02000506080000090004" pitchFamily="2" charset="0"/>
              </a:rPr>
              <a:t> (bait) dan </a:t>
            </a:r>
            <a:r>
              <a:rPr lang="en-ID" sz="2400" dirty="0" err="1">
                <a:latin typeface="Apple Garamond" panose="02000506080000090004" pitchFamily="2" charset="0"/>
              </a:rPr>
              <a:t>setidaknya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memiliki</a:t>
            </a:r>
            <a:r>
              <a:rPr lang="en-ID" sz="2400" dirty="0">
                <a:latin typeface="Apple Garamond" panose="02000506080000090004" pitchFamily="2" charset="0"/>
              </a:rPr>
              <a:t> 43 kitab </a:t>
            </a:r>
            <a:r>
              <a:rPr lang="en-ID" sz="2400" dirty="0" err="1">
                <a:latin typeface="Apple Garamond" panose="02000506080000090004" pitchFamily="2" charset="0"/>
              </a:rPr>
              <a:t>penjelasan</a:t>
            </a:r>
            <a:r>
              <a:rPr lang="en-ID" sz="2400" dirty="0">
                <a:latin typeface="Apple Garamond" panose="02000506080000090004" pitchFamily="2" charset="0"/>
              </a:rPr>
              <a:t> (</a:t>
            </a:r>
            <a:r>
              <a:rPr lang="en-ID" sz="2400" dirty="0" err="1">
                <a:latin typeface="Apple Garamond" panose="02000506080000090004" pitchFamily="2" charset="0"/>
              </a:rPr>
              <a:t>syarah</a:t>
            </a:r>
            <a:r>
              <a:rPr lang="en-ID" sz="2400" dirty="0">
                <a:latin typeface="Apple Garamond" panose="02000506080000090004" pitchFamily="2" charset="0"/>
              </a:rPr>
              <a:t>) yang </a:t>
            </a:r>
            <a:r>
              <a:rPr lang="en-ID" sz="2400" dirty="0" err="1">
                <a:latin typeface="Apple Garamond" panose="02000506080000090004" pitchFamily="2" charset="0"/>
              </a:rPr>
              <a:t>digunakan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umat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islam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untuk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belajar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bahasa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arab</a:t>
            </a:r>
            <a:endParaRPr lang="en-ID" sz="2400" dirty="0">
              <a:latin typeface="Apple Garamond" panose="02000506080000090004" pitchFamily="2" charset="0"/>
            </a:endParaRPr>
          </a:p>
          <a:p>
            <a:r>
              <a:rPr lang="en-ID" sz="2400" dirty="0">
                <a:latin typeface="Apple Garamond" panose="02000506080000090004" pitchFamily="2" charset="0"/>
              </a:rPr>
              <a:t>	Nah, </a:t>
            </a:r>
            <a:r>
              <a:rPr lang="en-ID" sz="2400" dirty="0" err="1">
                <a:latin typeface="Apple Garamond" panose="02000506080000090004" pitchFamily="2" charset="0"/>
              </a:rPr>
              <a:t>itu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tadi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beberapa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tingkatan</a:t>
            </a:r>
            <a:r>
              <a:rPr lang="en-ID" sz="2400" dirty="0">
                <a:latin typeface="Apple Garamond" panose="02000506080000090004" pitchFamily="2" charset="0"/>
              </a:rPr>
              <a:t> kitab </a:t>
            </a:r>
            <a:r>
              <a:rPr lang="en-ID" sz="2400" dirty="0" err="1">
                <a:latin typeface="Apple Garamond" panose="02000506080000090004" pitchFamily="2" charset="0"/>
              </a:rPr>
              <a:t>nahwu</a:t>
            </a:r>
            <a:r>
              <a:rPr lang="en-ID" sz="2400" dirty="0">
                <a:latin typeface="Apple Garamond" panose="02000506080000090004" pitchFamily="2" charset="0"/>
              </a:rPr>
              <a:t> di </a:t>
            </a:r>
            <a:r>
              <a:rPr lang="en-ID" sz="2400" dirty="0" err="1">
                <a:latin typeface="Apple Garamond" panose="02000506080000090004" pitchFamily="2" charset="0"/>
              </a:rPr>
              <a:t>pesantren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dipelajari</a:t>
            </a:r>
            <a:r>
              <a:rPr lang="en-ID" sz="2400" dirty="0">
                <a:latin typeface="Apple Garamond" panose="02000506080000090004" pitchFamily="2" charset="0"/>
              </a:rPr>
              <a:t> para </a:t>
            </a:r>
            <a:r>
              <a:rPr lang="en-ID" sz="2400" dirty="0" err="1">
                <a:latin typeface="Apple Garamond" panose="02000506080000090004" pitchFamily="2" charset="0"/>
              </a:rPr>
              <a:t>santri</a:t>
            </a:r>
            <a:r>
              <a:rPr lang="en-ID" sz="2400" dirty="0">
                <a:latin typeface="Apple Garamond" panose="02000506080000090004" pitchFamily="2" charset="0"/>
              </a:rPr>
              <a:t> dan </a:t>
            </a:r>
            <a:r>
              <a:rPr lang="en-ID" sz="2400" dirty="0" err="1">
                <a:latin typeface="Apple Garamond" panose="02000506080000090004" pitchFamily="2" charset="0"/>
              </a:rPr>
              <a:t>santriwati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Ritab</a:t>
            </a:r>
            <a:r>
              <a:rPr lang="en-ID" sz="2400" dirty="0">
                <a:latin typeface="Apple Garamond" panose="02000506080000090004" pitchFamily="2" charset="0"/>
              </a:rPr>
              <a:t> yang </a:t>
            </a:r>
            <a:r>
              <a:rPr lang="en-ID" sz="2400" dirty="0" err="1">
                <a:latin typeface="Apple Garamond" panose="02000506080000090004" pitchFamily="2" charset="0"/>
              </a:rPr>
              <a:t>telah</a:t>
            </a:r>
            <a:r>
              <a:rPr lang="en-ID" sz="2400" dirty="0">
                <a:latin typeface="Apple Garamond" panose="02000506080000090004" pitchFamily="2" charset="0"/>
              </a:rPr>
              <a:t> kami </a:t>
            </a:r>
            <a:r>
              <a:rPr lang="en-ID" sz="2400" dirty="0" err="1">
                <a:latin typeface="Apple Garamond" panose="02000506080000090004" pitchFamily="2" charset="0"/>
              </a:rPr>
              <a:t>sebutkan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tadi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seluruhnya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adalah</a:t>
            </a:r>
            <a:r>
              <a:rPr lang="en-ID" sz="2400" dirty="0">
                <a:latin typeface="Apple Garamond" panose="02000506080000090004" pitchFamily="2" charset="0"/>
              </a:rPr>
              <a:t> kitab-kitab yang </a:t>
            </a:r>
            <a:r>
              <a:rPr lang="en-ID" sz="2400" dirty="0" err="1">
                <a:latin typeface="Apple Garamond" panose="02000506080000090004" pitchFamily="2" charset="0"/>
              </a:rPr>
              <a:t>populer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digunakan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pondok</a:t>
            </a:r>
            <a:r>
              <a:rPr lang="en-ID" sz="2400" dirty="0">
                <a:latin typeface="Apple Garamond" panose="02000506080000090004" pitchFamily="2" charset="0"/>
              </a:rPr>
              <a:t> </a:t>
            </a:r>
            <a:r>
              <a:rPr lang="en-ID" sz="2400" dirty="0" err="1">
                <a:latin typeface="Apple Garamond" panose="02000506080000090004" pitchFamily="2" charset="0"/>
              </a:rPr>
              <a:t>pesantren</a:t>
            </a:r>
            <a:endParaRPr lang="en-ID" sz="2400" dirty="0">
              <a:latin typeface="Apple Garamond" panose="02000506080000090004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0A3E1E-913F-EC47-E1E5-13863D2F1F3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5544" y="3218234"/>
            <a:ext cx="4511277" cy="43720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Isosceles Triangle 4">
            <a:hlinkClick r:id="" action="ppaction://hlinkshowjump?jump=previousslide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B304A35A-4B89-07BE-EFF3-C7F977C814D1}"/>
              </a:ext>
            </a:extLst>
          </p:cNvPr>
          <p:cNvSpPr/>
          <p:nvPr/>
        </p:nvSpPr>
        <p:spPr>
          <a:xfrm rot="16200000" flipH="1">
            <a:off x="3449738" y="8782062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8496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0">
            <a:extLst>
              <a:ext uri="{FF2B5EF4-FFF2-40B4-BE49-F238E27FC236}">
                <a16:creationId xmlns:a16="http://schemas.microsoft.com/office/drawing/2014/main" id="{F219F9BD-105B-1259-07AB-ED6F22E7F260}"/>
              </a:ext>
            </a:extLst>
          </p:cNvPr>
          <p:cNvGrpSpPr/>
          <p:nvPr/>
        </p:nvGrpSpPr>
        <p:grpSpPr>
          <a:xfrm>
            <a:off x="1847527" y="2021056"/>
            <a:ext cx="13621073" cy="5332244"/>
            <a:chOff x="0" y="0"/>
            <a:chExt cx="5637179" cy="2428505"/>
          </a:xfrm>
        </p:grpSpPr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7EDD3E5-9F1C-2BC4-FEB3-9453CEB0EE50}"/>
                </a:ext>
              </a:extLst>
            </p:cNvPr>
            <p:cNvSpPr/>
            <p:nvPr/>
          </p:nvSpPr>
          <p:spPr>
            <a:xfrm>
              <a:off x="16510" y="11430"/>
              <a:ext cx="5606699" cy="2404375"/>
            </a:xfrm>
            <a:custGeom>
              <a:avLst/>
              <a:gdLst/>
              <a:ahLst/>
              <a:cxnLst/>
              <a:rect l="l" t="t" r="r" b="b"/>
              <a:pathLst>
                <a:path w="5606699" h="2404375">
                  <a:moveTo>
                    <a:pt x="1270" y="0"/>
                  </a:moveTo>
                  <a:lnTo>
                    <a:pt x="5606699" y="15240"/>
                  </a:lnTo>
                  <a:lnTo>
                    <a:pt x="5574949" y="2404375"/>
                  </a:lnTo>
                  <a:lnTo>
                    <a:pt x="2029182" y="2404375"/>
                  </a:lnTo>
                  <a:lnTo>
                    <a:pt x="0" y="2377705"/>
                  </a:lnTo>
                  <a:lnTo>
                    <a:pt x="11430" y="771934"/>
                  </a:lnTo>
                  <a:close/>
                </a:path>
              </a:pathLst>
            </a:custGeom>
            <a:solidFill>
              <a:srgbClr val="FFFAF7"/>
            </a:solidFill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E4EC79D7-913C-3B5B-D914-609A0A3F243C}"/>
                </a:ext>
              </a:extLst>
            </p:cNvPr>
            <p:cNvSpPr/>
            <p:nvPr/>
          </p:nvSpPr>
          <p:spPr>
            <a:xfrm>
              <a:off x="0" y="-1270"/>
              <a:ext cx="5635909" cy="2429775"/>
            </a:xfrm>
            <a:custGeom>
              <a:avLst/>
              <a:gdLst/>
              <a:ahLst/>
              <a:cxnLst/>
              <a:rect l="l" t="t" r="r" b="b"/>
              <a:pathLst>
                <a:path w="5635909" h="2429775">
                  <a:moveTo>
                    <a:pt x="5601619" y="2404375"/>
                  </a:moveTo>
                  <a:cubicBezTo>
                    <a:pt x="5599079" y="2408185"/>
                    <a:pt x="5595269" y="2413265"/>
                    <a:pt x="5591459" y="2417075"/>
                  </a:cubicBezTo>
                  <a:cubicBezTo>
                    <a:pt x="5587649" y="2419615"/>
                    <a:pt x="5582569" y="2422155"/>
                    <a:pt x="5578759" y="2422155"/>
                  </a:cubicBezTo>
                  <a:cubicBezTo>
                    <a:pt x="5406791" y="2420885"/>
                    <a:pt x="5165756" y="2427235"/>
                    <a:pt x="4920257" y="2429775"/>
                  </a:cubicBezTo>
                  <a:cubicBezTo>
                    <a:pt x="4844376" y="2429775"/>
                    <a:pt x="4764031" y="2428505"/>
                    <a:pt x="4688149" y="2428505"/>
                  </a:cubicBezTo>
                  <a:cubicBezTo>
                    <a:pt x="4518532" y="2427235"/>
                    <a:pt x="4348915" y="2425965"/>
                    <a:pt x="4179298" y="2425965"/>
                  </a:cubicBezTo>
                  <a:lnTo>
                    <a:pt x="3625810" y="2425965"/>
                  </a:lnTo>
                  <a:cubicBezTo>
                    <a:pt x="3500829" y="2425965"/>
                    <a:pt x="3380311" y="2424695"/>
                    <a:pt x="3255330" y="2424695"/>
                  </a:cubicBezTo>
                  <a:cubicBezTo>
                    <a:pt x="3148204" y="2424695"/>
                    <a:pt x="3036613" y="2424695"/>
                    <a:pt x="2929487" y="2425965"/>
                  </a:cubicBezTo>
                  <a:lnTo>
                    <a:pt x="2862533" y="2425965"/>
                  </a:lnTo>
                  <a:cubicBezTo>
                    <a:pt x="2706306" y="2424695"/>
                    <a:pt x="965498" y="2423425"/>
                    <a:pt x="809272" y="2420885"/>
                  </a:cubicBezTo>
                  <a:cubicBezTo>
                    <a:pt x="715536" y="2419615"/>
                    <a:pt x="621801" y="2414535"/>
                    <a:pt x="528065" y="2411995"/>
                  </a:cubicBezTo>
                  <a:cubicBezTo>
                    <a:pt x="358448" y="2406915"/>
                    <a:pt x="188830" y="2403105"/>
                    <a:pt x="41910" y="2398025"/>
                  </a:cubicBezTo>
                  <a:cubicBezTo>
                    <a:pt x="33020" y="2396755"/>
                    <a:pt x="24130" y="2394215"/>
                    <a:pt x="16510" y="2390405"/>
                  </a:cubicBezTo>
                  <a:cubicBezTo>
                    <a:pt x="5080" y="2385325"/>
                    <a:pt x="0" y="2373895"/>
                    <a:pt x="1270" y="2356139"/>
                  </a:cubicBezTo>
                  <a:cubicBezTo>
                    <a:pt x="2540" y="2248781"/>
                    <a:pt x="3810" y="2139571"/>
                    <a:pt x="3810" y="2032213"/>
                  </a:cubicBezTo>
                  <a:cubicBezTo>
                    <a:pt x="5080" y="1923003"/>
                    <a:pt x="17780" y="777230"/>
                    <a:pt x="17780" y="668021"/>
                  </a:cubicBezTo>
                  <a:cubicBezTo>
                    <a:pt x="19050" y="562513"/>
                    <a:pt x="20320" y="457006"/>
                    <a:pt x="19050" y="349648"/>
                  </a:cubicBezTo>
                  <a:cubicBezTo>
                    <a:pt x="17780" y="244140"/>
                    <a:pt x="16510" y="140484"/>
                    <a:pt x="6350" y="48260"/>
                  </a:cubicBezTo>
                  <a:cubicBezTo>
                    <a:pt x="5080" y="35560"/>
                    <a:pt x="2540" y="22860"/>
                    <a:pt x="1270" y="10160"/>
                  </a:cubicBezTo>
                  <a:cubicBezTo>
                    <a:pt x="3810" y="8890"/>
                    <a:pt x="5080" y="7620"/>
                    <a:pt x="6350" y="7620"/>
                  </a:cubicBezTo>
                  <a:cubicBezTo>
                    <a:pt x="34290" y="6350"/>
                    <a:pt x="95095" y="5080"/>
                    <a:pt x="193294" y="3810"/>
                  </a:cubicBezTo>
                  <a:cubicBezTo>
                    <a:pt x="331666" y="1270"/>
                    <a:pt x="474501" y="1270"/>
                    <a:pt x="612873" y="1270"/>
                  </a:cubicBezTo>
                  <a:cubicBezTo>
                    <a:pt x="786954" y="2540"/>
                    <a:pt x="2545616" y="5080"/>
                    <a:pt x="2719697" y="6350"/>
                  </a:cubicBezTo>
                  <a:cubicBezTo>
                    <a:pt x="2889314" y="7620"/>
                    <a:pt x="3058932" y="7620"/>
                    <a:pt x="3228549" y="7620"/>
                  </a:cubicBezTo>
                  <a:cubicBezTo>
                    <a:pt x="3322284" y="7620"/>
                    <a:pt x="3416021" y="7620"/>
                    <a:pt x="3509756" y="8890"/>
                  </a:cubicBezTo>
                  <a:cubicBezTo>
                    <a:pt x="3692764" y="11430"/>
                    <a:pt x="3880236" y="10160"/>
                    <a:pt x="4063244" y="2540"/>
                  </a:cubicBezTo>
                  <a:cubicBezTo>
                    <a:pt x="4139125" y="0"/>
                    <a:pt x="4215007" y="2540"/>
                    <a:pt x="4290888" y="2540"/>
                  </a:cubicBezTo>
                  <a:cubicBezTo>
                    <a:pt x="4460505" y="2540"/>
                    <a:pt x="4630122" y="1270"/>
                    <a:pt x="4799740" y="3810"/>
                  </a:cubicBezTo>
                  <a:cubicBezTo>
                    <a:pt x="5013993" y="6350"/>
                    <a:pt x="5223782" y="13970"/>
                    <a:pt x="5438036" y="17780"/>
                  </a:cubicBezTo>
                  <a:cubicBezTo>
                    <a:pt x="5531772" y="20320"/>
                    <a:pt x="5569869" y="19050"/>
                    <a:pt x="5596539" y="21590"/>
                  </a:cubicBezTo>
                  <a:cubicBezTo>
                    <a:pt x="5605429" y="22860"/>
                    <a:pt x="5614319" y="25400"/>
                    <a:pt x="5623209" y="27940"/>
                  </a:cubicBezTo>
                  <a:cubicBezTo>
                    <a:pt x="5630829" y="30480"/>
                    <a:pt x="5634639" y="36830"/>
                    <a:pt x="5634639" y="46990"/>
                  </a:cubicBezTo>
                  <a:cubicBezTo>
                    <a:pt x="5635909" y="90506"/>
                    <a:pt x="5632099" y="146037"/>
                    <a:pt x="5628289" y="201567"/>
                  </a:cubicBezTo>
                  <a:cubicBezTo>
                    <a:pt x="5624479" y="247842"/>
                    <a:pt x="5623209" y="295968"/>
                    <a:pt x="5621939" y="342243"/>
                  </a:cubicBezTo>
                  <a:cubicBezTo>
                    <a:pt x="5619399" y="419986"/>
                    <a:pt x="5618129" y="497728"/>
                    <a:pt x="5616859" y="575470"/>
                  </a:cubicBezTo>
                  <a:cubicBezTo>
                    <a:pt x="5615589" y="647660"/>
                    <a:pt x="5614319" y="719849"/>
                    <a:pt x="5614319" y="792038"/>
                  </a:cubicBezTo>
                  <a:cubicBezTo>
                    <a:pt x="5614319" y="912354"/>
                    <a:pt x="5602889" y="2067382"/>
                    <a:pt x="5601619" y="2187697"/>
                  </a:cubicBezTo>
                  <a:cubicBezTo>
                    <a:pt x="5604159" y="2265440"/>
                    <a:pt x="5602889" y="2343182"/>
                    <a:pt x="5601619" y="2404375"/>
                  </a:cubicBezTo>
                  <a:close/>
                  <a:moveTo>
                    <a:pt x="17780" y="2373895"/>
                  </a:moveTo>
                  <a:cubicBezTo>
                    <a:pt x="22860" y="2375165"/>
                    <a:pt x="29210" y="2377705"/>
                    <a:pt x="36830" y="2377705"/>
                  </a:cubicBezTo>
                  <a:cubicBezTo>
                    <a:pt x="184367" y="2382785"/>
                    <a:pt x="367375" y="2387865"/>
                    <a:pt x="545919" y="2391675"/>
                  </a:cubicBezTo>
                  <a:cubicBezTo>
                    <a:pt x="630728" y="2394215"/>
                    <a:pt x="715536" y="2398025"/>
                    <a:pt x="804808" y="2399295"/>
                  </a:cubicBezTo>
                  <a:cubicBezTo>
                    <a:pt x="862835" y="2400565"/>
                    <a:pt x="2505444" y="2396755"/>
                    <a:pt x="2559007" y="2398025"/>
                  </a:cubicBezTo>
                  <a:cubicBezTo>
                    <a:pt x="2652743" y="2399295"/>
                    <a:pt x="2746479" y="2401835"/>
                    <a:pt x="2840215" y="2403105"/>
                  </a:cubicBezTo>
                  <a:cubicBezTo>
                    <a:pt x="2884851" y="2404375"/>
                    <a:pt x="2925023" y="2404375"/>
                    <a:pt x="2969659" y="2404375"/>
                  </a:cubicBezTo>
                  <a:cubicBezTo>
                    <a:pt x="3170522" y="2404375"/>
                    <a:pt x="3366920" y="2403105"/>
                    <a:pt x="3567783" y="2404375"/>
                  </a:cubicBezTo>
                  <a:cubicBezTo>
                    <a:pt x="3643664" y="2404375"/>
                    <a:pt x="3724010" y="2406915"/>
                    <a:pt x="3799891" y="2406915"/>
                  </a:cubicBezTo>
                  <a:cubicBezTo>
                    <a:pt x="3915945" y="2406915"/>
                    <a:pt x="4027535" y="2403105"/>
                    <a:pt x="4143589" y="2403105"/>
                  </a:cubicBezTo>
                  <a:cubicBezTo>
                    <a:pt x="4281961" y="2403105"/>
                    <a:pt x="4415869" y="2404375"/>
                    <a:pt x="4554241" y="2404375"/>
                  </a:cubicBezTo>
                  <a:cubicBezTo>
                    <a:pt x="4737249" y="2404375"/>
                    <a:pt x="4924721" y="2404375"/>
                    <a:pt x="5107729" y="2403105"/>
                  </a:cubicBezTo>
                  <a:cubicBezTo>
                    <a:pt x="5272882" y="2401835"/>
                    <a:pt x="5433572" y="2399295"/>
                    <a:pt x="5563519" y="2396755"/>
                  </a:cubicBezTo>
                  <a:cubicBezTo>
                    <a:pt x="5568599" y="2396755"/>
                    <a:pt x="5573679" y="2394215"/>
                    <a:pt x="5580029" y="2392945"/>
                  </a:cubicBezTo>
                  <a:cubicBezTo>
                    <a:pt x="5580029" y="2380245"/>
                    <a:pt x="5581299" y="2367545"/>
                    <a:pt x="5581299" y="2350586"/>
                  </a:cubicBezTo>
                  <a:lnTo>
                    <a:pt x="5581299" y="2293205"/>
                  </a:lnTo>
                  <a:cubicBezTo>
                    <a:pt x="5582569" y="2198803"/>
                    <a:pt x="5585109" y="2102551"/>
                    <a:pt x="5583839" y="2008150"/>
                  </a:cubicBezTo>
                  <a:cubicBezTo>
                    <a:pt x="5582569" y="1874877"/>
                    <a:pt x="5595269" y="708743"/>
                    <a:pt x="5599079" y="575470"/>
                  </a:cubicBezTo>
                  <a:cubicBezTo>
                    <a:pt x="5601619" y="497728"/>
                    <a:pt x="5604159" y="419986"/>
                    <a:pt x="5604159" y="342243"/>
                  </a:cubicBezTo>
                  <a:cubicBezTo>
                    <a:pt x="5604159" y="277458"/>
                    <a:pt x="5605429" y="214524"/>
                    <a:pt x="5613049" y="151590"/>
                  </a:cubicBezTo>
                  <a:cubicBezTo>
                    <a:pt x="5616859" y="114569"/>
                    <a:pt x="5619399" y="77549"/>
                    <a:pt x="5614319" y="49530"/>
                  </a:cubicBezTo>
                  <a:cubicBezTo>
                    <a:pt x="5606699" y="49530"/>
                    <a:pt x="5600349" y="48260"/>
                    <a:pt x="5592729" y="48260"/>
                  </a:cubicBezTo>
                  <a:cubicBezTo>
                    <a:pt x="5559709" y="45720"/>
                    <a:pt x="5469281" y="45720"/>
                    <a:pt x="5348763" y="40640"/>
                  </a:cubicBezTo>
                  <a:cubicBezTo>
                    <a:pt x="5125583" y="33020"/>
                    <a:pt x="4897939" y="27940"/>
                    <a:pt x="4674758" y="27940"/>
                  </a:cubicBezTo>
                  <a:cubicBezTo>
                    <a:pt x="4518532" y="27940"/>
                    <a:pt x="4357842" y="31750"/>
                    <a:pt x="4201616" y="24130"/>
                  </a:cubicBezTo>
                  <a:lnTo>
                    <a:pt x="4156980" y="24130"/>
                  </a:lnTo>
                  <a:cubicBezTo>
                    <a:pt x="4027535" y="27940"/>
                    <a:pt x="3889163" y="33020"/>
                    <a:pt x="3755255" y="34290"/>
                  </a:cubicBezTo>
                  <a:cubicBezTo>
                    <a:pt x="3607955" y="35560"/>
                    <a:pt x="3465120" y="31750"/>
                    <a:pt x="3317821" y="30480"/>
                  </a:cubicBezTo>
                  <a:cubicBezTo>
                    <a:pt x="3179449" y="29210"/>
                    <a:pt x="3041077" y="27940"/>
                    <a:pt x="2907169" y="27940"/>
                  </a:cubicBezTo>
                  <a:cubicBezTo>
                    <a:pt x="2858069" y="27940"/>
                    <a:pt x="2813433" y="29210"/>
                    <a:pt x="2764333" y="27940"/>
                  </a:cubicBezTo>
                  <a:cubicBezTo>
                    <a:pt x="2594716" y="26670"/>
                    <a:pt x="840517" y="24130"/>
                    <a:pt x="666436" y="24130"/>
                  </a:cubicBezTo>
                  <a:cubicBezTo>
                    <a:pt x="514674" y="22860"/>
                    <a:pt x="362911" y="24130"/>
                    <a:pt x="211148" y="24130"/>
                  </a:cubicBezTo>
                  <a:cubicBezTo>
                    <a:pt x="130803" y="24130"/>
                    <a:pt x="45720" y="24130"/>
                    <a:pt x="21590" y="25400"/>
                  </a:cubicBezTo>
                  <a:cubicBezTo>
                    <a:pt x="20320" y="25400"/>
                    <a:pt x="21590" y="36830"/>
                    <a:pt x="22860" y="41910"/>
                  </a:cubicBezTo>
                  <a:cubicBezTo>
                    <a:pt x="26670" y="84953"/>
                    <a:pt x="31750" y="144186"/>
                    <a:pt x="34290" y="201567"/>
                  </a:cubicBezTo>
                  <a:cubicBezTo>
                    <a:pt x="36830" y="305223"/>
                    <a:pt x="38100" y="408880"/>
                    <a:pt x="38100" y="512536"/>
                  </a:cubicBezTo>
                  <a:cubicBezTo>
                    <a:pt x="38100" y="579172"/>
                    <a:pt x="36830" y="643957"/>
                    <a:pt x="35560" y="710594"/>
                  </a:cubicBezTo>
                  <a:cubicBezTo>
                    <a:pt x="34290" y="775379"/>
                    <a:pt x="22860" y="1873026"/>
                    <a:pt x="21590" y="1935960"/>
                  </a:cubicBezTo>
                  <a:lnTo>
                    <a:pt x="21590" y="2058127"/>
                  </a:lnTo>
                  <a:cubicBezTo>
                    <a:pt x="21590" y="2150677"/>
                    <a:pt x="20320" y="2245078"/>
                    <a:pt x="20320" y="2337629"/>
                  </a:cubicBezTo>
                  <a:cubicBezTo>
                    <a:pt x="20320" y="2350586"/>
                    <a:pt x="19050" y="2361692"/>
                    <a:pt x="17780" y="2373895"/>
                  </a:cubicBezTo>
                  <a:close/>
                </a:path>
              </a:pathLst>
            </a:custGeom>
            <a:solidFill>
              <a:srgbClr val="442816"/>
            </a:solidFill>
          </p:spPr>
        </p:sp>
      </p:grpSp>
      <p:pic>
        <p:nvPicPr>
          <p:cNvPr id="37" name="Picture 36">
            <a:extLst>
              <a:ext uri="{FF2B5EF4-FFF2-40B4-BE49-F238E27FC236}">
                <a16:creationId xmlns:a16="http://schemas.microsoft.com/office/drawing/2014/main" id="{53B9A188-AC3D-A378-A165-592696C06D3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215" b="96552" l="4023" r="96169">
                        <a14:foregroundMark x1="40421" y1="46743" x2="40421" y2="46743"/>
                        <a14:foregroundMark x1="42146" y1="41379" x2="42146" y2="41379"/>
                        <a14:foregroundMark x1="4023" y1="37739" x2="4023" y2="37739"/>
                        <a14:foregroundMark x1="96360" y1="39655" x2="96360" y2="39655"/>
                        <a14:foregroundMark x1="52874" y1="8621" x2="52874" y2="8621"/>
                        <a14:foregroundMark x1="51149" y1="6322" x2="51149" y2="6322"/>
                        <a14:foregroundMark x1="47510" y1="4215" x2="47510" y2="4215"/>
                        <a14:foregroundMark x1="59195" y1="94828" x2="59195" y2="94828"/>
                        <a14:foregroundMark x1="52490" y1="96552" x2="52490" y2="96552"/>
                        <a14:backgroundMark x1="4406" y1="13602" x2="4406" y2="13602"/>
                        <a14:backgroundMark x1="8429" y1="8621" x2="8429" y2="86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41483" y="897658"/>
            <a:ext cx="7439026" cy="7439026"/>
          </a:xfrm>
          <a:prstGeom prst="rect">
            <a:avLst/>
          </a:prstGeom>
        </p:spPr>
      </p:pic>
      <p:grpSp>
        <p:nvGrpSpPr>
          <p:cNvPr id="28" name="Group 24">
            <a:extLst>
              <a:ext uri="{FF2B5EF4-FFF2-40B4-BE49-F238E27FC236}">
                <a16:creationId xmlns:a16="http://schemas.microsoft.com/office/drawing/2014/main" id="{BDEBD8AA-D817-C5CF-9A32-42D947108674}"/>
              </a:ext>
            </a:extLst>
          </p:cNvPr>
          <p:cNvGrpSpPr/>
          <p:nvPr/>
        </p:nvGrpSpPr>
        <p:grpSpPr>
          <a:xfrm>
            <a:off x="824365" y="8321655"/>
            <a:ext cx="16677019" cy="1297182"/>
            <a:chOff x="0" y="0"/>
            <a:chExt cx="5637179" cy="438474"/>
          </a:xfrm>
        </p:grpSpPr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A32649EB-1780-77F0-A23B-5B4A08684205}"/>
                </a:ext>
              </a:extLst>
            </p:cNvPr>
            <p:cNvSpPr/>
            <p:nvPr/>
          </p:nvSpPr>
          <p:spPr>
            <a:xfrm>
              <a:off x="16510" y="11430"/>
              <a:ext cx="5606699" cy="414344"/>
            </a:xfrm>
            <a:custGeom>
              <a:avLst/>
              <a:gdLst/>
              <a:ahLst/>
              <a:cxnLst/>
              <a:rect l="l" t="t" r="r" b="b"/>
              <a:pathLst>
                <a:path w="5606699" h="414344">
                  <a:moveTo>
                    <a:pt x="1270" y="0"/>
                  </a:moveTo>
                  <a:lnTo>
                    <a:pt x="5606699" y="15240"/>
                  </a:lnTo>
                  <a:lnTo>
                    <a:pt x="5574949" y="414344"/>
                  </a:lnTo>
                  <a:lnTo>
                    <a:pt x="2029182" y="414344"/>
                  </a:lnTo>
                  <a:lnTo>
                    <a:pt x="0" y="387674"/>
                  </a:lnTo>
                  <a:lnTo>
                    <a:pt x="11430" y="153979"/>
                  </a:lnTo>
                  <a:close/>
                </a:path>
              </a:pathLst>
            </a:custGeom>
            <a:solidFill>
              <a:srgbClr val="FFFAF7"/>
            </a:solidFill>
          </p:spPr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0ADEAC36-495C-02A3-AD54-6B702932BBDF}"/>
                </a:ext>
              </a:extLst>
            </p:cNvPr>
            <p:cNvSpPr/>
            <p:nvPr/>
          </p:nvSpPr>
          <p:spPr>
            <a:xfrm>
              <a:off x="0" y="-1270"/>
              <a:ext cx="5635909" cy="439745"/>
            </a:xfrm>
            <a:custGeom>
              <a:avLst/>
              <a:gdLst/>
              <a:ahLst/>
              <a:cxnLst/>
              <a:rect l="l" t="t" r="r" b="b"/>
              <a:pathLst>
                <a:path w="5635909" h="439745">
                  <a:moveTo>
                    <a:pt x="5601619" y="414345"/>
                  </a:moveTo>
                  <a:cubicBezTo>
                    <a:pt x="5599079" y="418155"/>
                    <a:pt x="5595269" y="423235"/>
                    <a:pt x="5591459" y="427045"/>
                  </a:cubicBezTo>
                  <a:cubicBezTo>
                    <a:pt x="5587649" y="429585"/>
                    <a:pt x="5582569" y="432125"/>
                    <a:pt x="5578759" y="432125"/>
                  </a:cubicBezTo>
                  <a:cubicBezTo>
                    <a:pt x="5406791" y="430855"/>
                    <a:pt x="5165756" y="437205"/>
                    <a:pt x="4920257" y="439745"/>
                  </a:cubicBezTo>
                  <a:cubicBezTo>
                    <a:pt x="4844376" y="439745"/>
                    <a:pt x="4764031" y="438475"/>
                    <a:pt x="4688149" y="438475"/>
                  </a:cubicBezTo>
                  <a:cubicBezTo>
                    <a:pt x="4518532" y="437205"/>
                    <a:pt x="4348915" y="435935"/>
                    <a:pt x="4179298" y="435935"/>
                  </a:cubicBezTo>
                  <a:lnTo>
                    <a:pt x="3625810" y="435935"/>
                  </a:lnTo>
                  <a:cubicBezTo>
                    <a:pt x="3500829" y="435935"/>
                    <a:pt x="3380311" y="434665"/>
                    <a:pt x="3255330" y="434665"/>
                  </a:cubicBezTo>
                  <a:cubicBezTo>
                    <a:pt x="3148204" y="434665"/>
                    <a:pt x="3036613" y="434665"/>
                    <a:pt x="2929487" y="435935"/>
                  </a:cubicBezTo>
                  <a:lnTo>
                    <a:pt x="2862533" y="435935"/>
                  </a:lnTo>
                  <a:cubicBezTo>
                    <a:pt x="2706306" y="434665"/>
                    <a:pt x="965498" y="433395"/>
                    <a:pt x="809272" y="430855"/>
                  </a:cubicBezTo>
                  <a:cubicBezTo>
                    <a:pt x="715536" y="429585"/>
                    <a:pt x="621801" y="424505"/>
                    <a:pt x="528065" y="421965"/>
                  </a:cubicBezTo>
                  <a:cubicBezTo>
                    <a:pt x="358448" y="416885"/>
                    <a:pt x="188830" y="413075"/>
                    <a:pt x="41910" y="407995"/>
                  </a:cubicBezTo>
                  <a:cubicBezTo>
                    <a:pt x="33020" y="406725"/>
                    <a:pt x="24130" y="404185"/>
                    <a:pt x="16510" y="400375"/>
                  </a:cubicBezTo>
                  <a:cubicBezTo>
                    <a:pt x="5080" y="395295"/>
                    <a:pt x="0" y="383865"/>
                    <a:pt x="1270" y="373071"/>
                  </a:cubicBezTo>
                  <a:cubicBezTo>
                    <a:pt x="2540" y="358971"/>
                    <a:pt x="3810" y="344628"/>
                    <a:pt x="3810" y="330528"/>
                  </a:cubicBezTo>
                  <a:cubicBezTo>
                    <a:pt x="5080" y="316186"/>
                    <a:pt x="17780" y="165707"/>
                    <a:pt x="17780" y="151364"/>
                  </a:cubicBezTo>
                  <a:cubicBezTo>
                    <a:pt x="19050" y="137507"/>
                    <a:pt x="20320" y="123651"/>
                    <a:pt x="19050" y="109551"/>
                  </a:cubicBezTo>
                  <a:cubicBezTo>
                    <a:pt x="17780" y="95694"/>
                    <a:pt x="16510" y="82080"/>
                    <a:pt x="6350" y="48260"/>
                  </a:cubicBezTo>
                  <a:cubicBezTo>
                    <a:pt x="5080" y="35560"/>
                    <a:pt x="2540" y="22860"/>
                    <a:pt x="1270" y="10160"/>
                  </a:cubicBezTo>
                  <a:cubicBezTo>
                    <a:pt x="3810" y="8890"/>
                    <a:pt x="5080" y="7620"/>
                    <a:pt x="6350" y="7620"/>
                  </a:cubicBezTo>
                  <a:cubicBezTo>
                    <a:pt x="34290" y="6350"/>
                    <a:pt x="95095" y="5080"/>
                    <a:pt x="193294" y="3810"/>
                  </a:cubicBezTo>
                  <a:cubicBezTo>
                    <a:pt x="331666" y="1270"/>
                    <a:pt x="474501" y="1270"/>
                    <a:pt x="612873" y="1270"/>
                  </a:cubicBezTo>
                  <a:cubicBezTo>
                    <a:pt x="786954" y="2540"/>
                    <a:pt x="2545616" y="5080"/>
                    <a:pt x="2719697" y="6350"/>
                  </a:cubicBezTo>
                  <a:cubicBezTo>
                    <a:pt x="2889314" y="7620"/>
                    <a:pt x="3058932" y="7620"/>
                    <a:pt x="3228549" y="7620"/>
                  </a:cubicBezTo>
                  <a:cubicBezTo>
                    <a:pt x="3322284" y="7620"/>
                    <a:pt x="3416021" y="7620"/>
                    <a:pt x="3509756" y="8890"/>
                  </a:cubicBezTo>
                  <a:cubicBezTo>
                    <a:pt x="3692764" y="11430"/>
                    <a:pt x="3880236" y="10160"/>
                    <a:pt x="4063244" y="2540"/>
                  </a:cubicBezTo>
                  <a:cubicBezTo>
                    <a:pt x="4139125" y="0"/>
                    <a:pt x="4215007" y="2540"/>
                    <a:pt x="4290888" y="2540"/>
                  </a:cubicBezTo>
                  <a:cubicBezTo>
                    <a:pt x="4460505" y="2540"/>
                    <a:pt x="4630122" y="1270"/>
                    <a:pt x="4799740" y="3810"/>
                  </a:cubicBezTo>
                  <a:cubicBezTo>
                    <a:pt x="5013993" y="6350"/>
                    <a:pt x="5223782" y="13970"/>
                    <a:pt x="5438036" y="17780"/>
                  </a:cubicBezTo>
                  <a:cubicBezTo>
                    <a:pt x="5531772" y="20320"/>
                    <a:pt x="5569869" y="19050"/>
                    <a:pt x="5596539" y="21590"/>
                  </a:cubicBezTo>
                  <a:cubicBezTo>
                    <a:pt x="5605429" y="22860"/>
                    <a:pt x="5614319" y="25400"/>
                    <a:pt x="5623209" y="27940"/>
                  </a:cubicBezTo>
                  <a:cubicBezTo>
                    <a:pt x="5630829" y="30480"/>
                    <a:pt x="5634639" y="36830"/>
                    <a:pt x="5634639" y="46990"/>
                  </a:cubicBezTo>
                  <a:cubicBezTo>
                    <a:pt x="5635909" y="75517"/>
                    <a:pt x="5632099" y="82810"/>
                    <a:pt x="5628289" y="90103"/>
                  </a:cubicBezTo>
                  <a:cubicBezTo>
                    <a:pt x="5624479" y="96180"/>
                    <a:pt x="5623209" y="102501"/>
                    <a:pt x="5621939" y="108578"/>
                  </a:cubicBezTo>
                  <a:cubicBezTo>
                    <a:pt x="5619399" y="118789"/>
                    <a:pt x="5618129" y="128999"/>
                    <a:pt x="5616859" y="139209"/>
                  </a:cubicBezTo>
                  <a:cubicBezTo>
                    <a:pt x="5615589" y="148690"/>
                    <a:pt x="5614319" y="158171"/>
                    <a:pt x="5614319" y="167652"/>
                  </a:cubicBezTo>
                  <a:cubicBezTo>
                    <a:pt x="5614319" y="183453"/>
                    <a:pt x="5602889" y="335147"/>
                    <a:pt x="5601619" y="350949"/>
                  </a:cubicBezTo>
                  <a:cubicBezTo>
                    <a:pt x="5604159" y="361159"/>
                    <a:pt x="5602889" y="371369"/>
                    <a:pt x="5601619" y="414344"/>
                  </a:cubicBezTo>
                  <a:close/>
                  <a:moveTo>
                    <a:pt x="17780" y="383864"/>
                  </a:moveTo>
                  <a:cubicBezTo>
                    <a:pt x="22860" y="385134"/>
                    <a:pt x="29210" y="387674"/>
                    <a:pt x="36830" y="387674"/>
                  </a:cubicBezTo>
                  <a:cubicBezTo>
                    <a:pt x="184367" y="392754"/>
                    <a:pt x="367375" y="397834"/>
                    <a:pt x="545919" y="401644"/>
                  </a:cubicBezTo>
                  <a:cubicBezTo>
                    <a:pt x="630728" y="404184"/>
                    <a:pt x="715536" y="407994"/>
                    <a:pt x="804808" y="409264"/>
                  </a:cubicBezTo>
                  <a:cubicBezTo>
                    <a:pt x="862835" y="410534"/>
                    <a:pt x="2505444" y="406724"/>
                    <a:pt x="2559007" y="407994"/>
                  </a:cubicBezTo>
                  <a:cubicBezTo>
                    <a:pt x="2652743" y="409264"/>
                    <a:pt x="2746479" y="411804"/>
                    <a:pt x="2840215" y="413074"/>
                  </a:cubicBezTo>
                  <a:cubicBezTo>
                    <a:pt x="2884851" y="414344"/>
                    <a:pt x="2925023" y="414344"/>
                    <a:pt x="2969659" y="414344"/>
                  </a:cubicBezTo>
                  <a:cubicBezTo>
                    <a:pt x="3170522" y="414344"/>
                    <a:pt x="3366920" y="413074"/>
                    <a:pt x="3567783" y="414344"/>
                  </a:cubicBezTo>
                  <a:cubicBezTo>
                    <a:pt x="3643664" y="414344"/>
                    <a:pt x="3724010" y="416884"/>
                    <a:pt x="3799891" y="416884"/>
                  </a:cubicBezTo>
                  <a:cubicBezTo>
                    <a:pt x="3915945" y="416884"/>
                    <a:pt x="4027535" y="413074"/>
                    <a:pt x="4143589" y="413074"/>
                  </a:cubicBezTo>
                  <a:cubicBezTo>
                    <a:pt x="4281961" y="413074"/>
                    <a:pt x="4415869" y="414344"/>
                    <a:pt x="4554241" y="414344"/>
                  </a:cubicBezTo>
                  <a:cubicBezTo>
                    <a:pt x="4737249" y="414344"/>
                    <a:pt x="4924721" y="414344"/>
                    <a:pt x="5107729" y="413074"/>
                  </a:cubicBezTo>
                  <a:cubicBezTo>
                    <a:pt x="5272882" y="411804"/>
                    <a:pt x="5433572" y="409264"/>
                    <a:pt x="5563519" y="406724"/>
                  </a:cubicBezTo>
                  <a:cubicBezTo>
                    <a:pt x="5568599" y="406724"/>
                    <a:pt x="5573679" y="404184"/>
                    <a:pt x="5580029" y="402914"/>
                  </a:cubicBezTo>
                  <a:cubicBezTo>
                    <a:pt x="5580029" y="390214"/>
                    <a:pt x="5581299" y="377514"/>
                    <a:pt x="5581299" y="372342"/>
                  </a:cubicBezTo>
                  <a:lnTo>
                    <a:pt x="5581299" y="364805"/>
                  </a:lnTo>
                  <a:cubicBezTo>
                    <a:pt x="5582569" y="352407"/>
                    <a:pt x="5585109" y="339766"/>
                    <a:pt x="5583839" y="327368"/>
                  </a:cubicBezTo>
                  <a:cubicBezTo>
                    <a:pt x="5582569" y="309865"/>
                    <a:pt x="5595269" y="156712"/>
                    <a:pt x="5599079" y="139209"/>
                  </a:cubicBezTo>
                  <a:cubicBezTo>
                    <a:pt x="5601619" y="128999"/>
                    <a:pt x="5604159" y="118789"/>
                    <a:pt x="5604159" y="108578"/>
                  </a:cubicBezTo>
                  <a:cubicBezTo>
                    <a:pt x="5604159" y="100070"/>
                    <a:pt x="5605429" y="91804"/>
                    <a:pt x="5613049" y="83539"/>
                  </a:cubicBezTo>
                  <a:cubicBezTo>
                    <a:pt x="5616859" y="78677"/>
                    <a:pt x="5619399" y="73815"/>
                    <a:pt x="5614319" y="49530"/>
                  </a:cubicBezTo>
                  <a:cubicBezTo>
                    <a:pt x="5606699" y="49530"/>
                    <a:pt x="5600349" y="48260"/>
                    <a:pt x="5592729" y="48260"/>
                  </a:cubicBezTo>
                  <a:cubicBezTo>
                    <a:pt x="5559709" y="45720"/>
                    <a:pt x="5469281" y="45720"/>
                    <a:pt x="5348763" y="40640"/>
                  </a:cubicBezTo>
                  <a:cubicBezTo>
                    <a:pt x="5125583" y="33020"/>
                    <a:pt x="4897939" y="27940"/>
                    <a:pt x="4674758" y="27940"/>
                  </a:cubicBezTo>
                  <a:cubicBezTo>
                    <a:pt x="4518532" y="27940"/>
                    <a:pt x="4357842" y="31750"/>
                    <a:pt x="4201616" y="24130"/>
                  </a:cubicBezTo>
                  <a:lnTo>
                    <a:pt x="4156980" y="24130"/>
                  </a:lnTo>
                  <a:cubicBezTo>
                    <a:pt x="4027535" y="27940"/>
                    <a:pt x="3889163" y="33020"/>
                    <a:pt x="3755255" y="34290"/>
                  </a:cubicBezTo>
                  <a:cubicBezTo>
                    <a:pt x="3607955" y="35560"/>
                    <a:pt x="3465120" y="31750"/>
                    <a:pt x="3317821" y="30480"/>
                  </a:cubicBezTo>
                  <a:cubicBezTo>
                    <a:pt x="3179449" y="29210"/>
                    <a:pt x="3041077" y="27940"/>
                    <a:pt x="2907169" y="27940"/>
                  </a:cubicBezTo>
                  <a:cubicBezTo>
                    <a:pt x="2858069" y="27940"/>
                    <a:pt x="2813433" y="29210"/>
                    <a:pt x="2764333" y="27940"/>
                  </a:cubicBezTo>
                  <a:cubicBezTo>
                    <a:pt x="2594716" y="26670"/>
                    <a:pt x="840517" y="24130"/>
                    <a:pt x="666436" y="24130"/>
                  </a:cubicBezTo>
                  <a:cubicBezTo>
                    <a:pt x="514674" y="22860"/>
                    <a:pt x="362911" y="24130"/>
                    <a:pt x="211148" y="24130"/>
                  </a:cubicBezTo>
                  <a:cubicBezTo>
                    <a:pt x="130803" y="24130"/>
                    <a:pt x="45720" y="24130"/>
                    <a:pt x="21590" y="25400"/>
                  </a:cubicBezTo>
                  <a:cubicBezTo>
                    <a:pt x="20320" y="25400"/>
                    <a:pt x="21590" y="36830"/>
                    <a:pt x="22860" y="41910"/>
                  </a:cubicBezTo>
                  <a:cubicBezTo>
                    <a:pt x="26670" y="74787"/>
                    <a:pt x="31750" y="82567"/>
                    <a:pt x="34290" y="90103"/>
                  </a:cubicBezTo>
                  <a:cubicBezTo>
                    <a:pt x="36830" y="103716"/>
                    <a:pt x="38100" y="117330"/>
                    <a:pt x="38100" y="130944"/>
                  </a:cubicBezTo>
                  <a:cubicBezTo>
                    <a:pt x="38100" y="139695"/>
                    <a:pt x="36830" y="148204"/>
                    <a:pt x="35560" y="156955"/>
                  </a:cubicBezTo>
                  <a:cubicBezTo>
                    <a:pt x="34290" y="165464"/>
                    <a:pt x="22860" y="309622"/>
                    <a:pt x="21590" y="317887"/>
                  </a:cubicBezTo>
                  <a:lnTo>
                    <a:pt x="21590" y="333932"/>
                  </a:lnTo>
                  <a:cubicBezTo>
                    <a:pt x="21590" y="346087"/>
                    <a:pt x="20320" y="358485"/>
                    <a:pt x="20320" y="370640"/>
                  </a:cubicBezTo>
                  <a:cubicBezTo>
                    <a:pt x="20320" y="372342"/>
                    <a:pt x="19050" y="373800"/>
                    <a:pt x="17780" y="383864"/>
                  </a:cubicBezTo>
                  <a:close/>
                </a:path>
              </a:pathLst>
            </a:custGeom>
            <a:solidFill>
              <a:srgbClr val="442816"/>
            </a:solidFill>
          </p:spPr>
        </p:sp>
      </p:grpSp>
      <p:pic>
        <p:nvPicPr>
          <p:cNvPr id="31" name="Picture 27">
            <a:extLst>
              <a:ext uri="{FF2B5EF4-FFF2-40B4-BE49-F238E27FC236}">
                <a16:creationId xmlns:a16="http://schemas.microsoft.com/office/drawing/2014/main" id="{0EC90A3B-E43C-2E6F-2536-58B78670A1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1930210" flipH="1">
            <a:off x="15089834" y="1912711"/>
            <a:ext cx="1210162" cy="2233521"/>
          </a:xfrm>
          <a:prstGeom prst="rect">
            <a:avLst/>
          </a:prstGeom>
        </p:spPr>
      </p:pic>
      <p:sp>
        <p:nvSpPr>
          <p:cNvPr id="32" name="TextBox 28">
            <a:extLst>
              <a:ext uri="{FF2B5EF4-FFF2-40B4-BE49-F238E27FC236}">
                <a16:creationId xmlns:a16="http://schemas.microsoft.com/office/drawing/2014/main" id="{78BEDC82-AACF-2F38-D0FD-03A06786D9D5}"/>
              </a:ext>
            </a:extLst>
          </p:cNvPr>
          <p:cNvSpPr txBox="1"/>
          <p:nvPr/>
        </p:nvSpPr>
        <p:spPr>
          <a:xfrm>
            <a:off x="2323673" y="2021056"/>
            <a:ext cx="4857122" cy="49491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9734"/>
              </a:lnSpc>
            </a:pPr>
            <a:r>
              <a:rPr lang="en-US" sz="16400" dirty="0">
                <a:solidFill>
                  <a:srgbClr val="442816"/>
                </a:solidFill>
                <a:latin typeface="Script MT Bold" panose="03040602040607080904" pitchFamily="66" charset="0"/>
                <a:cs typeface="Aharoni" pitchFamily="2" charset="-79"/>
              </a:rPr>
              <a:t>Video Time</a:t>
            </a:r>
          </a:p>
        </p:txBody>
      </p:sp>
      <p:sp>
        <p:nvSpPr>
          <p:cNvPr id="33" name="TextBox 29">
            <a:extLst>
              <a:ext uri="{FF2B5EF4-FFF2-40B4-BE49-F238E27FC236}">
                <a16:creationId xmlns:a16="http://schemas.microsoft.com/office/drawing/2014/main" id="{29B63DF9-8E1D-94BE-3263-B635A714CDCA}"/>
              </a:ext>
            </a:extLst>
          </p:cNvPr>
          <p:cNvSpPr txBox="1"/>
          <p:nvPr/>
        </p:nvSpPr>
        <p:spPr>
          <a:xfrm>
            <a:off x="1847527" y="8608950"/>
            <a:ext cx="14780039" cy="6244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</a:pPr>
            <a:r>
              <a:rPr lang="en-US" sz="3999" spc="79" dirty="0" err="1">
                <a:solidFill>
                  <a:srgbClr val="442816"/>
                </a:solidFill>
                <a:latin typeface="Buddy" pitchFamily="2" charset="0"/>
              </a:rPr>
              <a:t>Untuk</a:t>
            </a:r>
            <a:r>
              <a:rPr lang="en-US" sz="3999" spc="79" dirty="0">
                <a:solidFill>
                  <a:srgbClr val="442816"/>
                </a:solidFill>
                <a:latin typeface="Buddy" pitchFamily="2" charset="0"/>
              </a:rPr>
              <a:t> </a:t>
            </a:r>
            <a:r>
              <a:rPr lang="en-US" sz="3999" spc="79" dirty="0" err="1">
                <a:solidFill>
                  <a:srgbClr val="442816"/>
                </a:solidFill>
                <a:latin typeface="Buddy" pitchFamily="2" charset="0"/>
              </a:rPr>
              <a:t>memperkaya</a:t>
            </a:r>
            <a:r>
              <a:rPr lang="en-US" sz="3999" spc="79" dirty="0">
                <a:solidFill>
                  <a:srgbClr val="442816"/>
                </a:solidFill>
                <a:latin typeface="Buddy" pitchFamily="2" charset="0"/>
              </a:rPr>
              <a:t> </a:t>
            </a:r>
            <a:r>
              <a:rPr lang="en-US" sz="3999" spc="79" dirty="0" err="1">
                <a:solidFill>
                  <a:srgbClr val="442816"/>
                </a:solidFill>
                <a:latin typeface="Buddy" pitchFamily="2" charset="0"/>
              </a:rPr>
              <a:t>pengetahuan</a:t>
            </a:r>
            <a:r>
              <a:rPr lang="en-US" sz="3999" spc="79" dirty="0">
                <a:solidFill>
                  <a:srgbClr val="442816"/>
                </a:solidFill>
                <a:latin typeface="Buddy" pitchFamily="2" charset="0"/>
              </a:rPr>
              <a:t>, </a:t>
            </a:r>
            <a:r>
              <a:rPr lang="en-US" sz="3999" spc="79" dirty="0" err="1">
                <a:solidFill>
                  <a:srgbClr val="442816"/>
                </a:solidFill>
                <a:latin typeface="Buddy" pitchFamily="2" charset="0"/>
              </a:rPr>
              <a:t>bisa</a:t>
            </a:r>
            <a:r>
              <a:rPr lang="en-US" sz="3999" spc="79" dirty="0">
                <a:solidFill>
                  <a:srgbClr val="442816"/>
                </a:solidFill>
                <a:latin typeface="Buddy" pitchFamily="2" charset="0"/>
              </a:rPr>
              <a:t> </a:t>
            </a:r>
            <a:r>
              <a:rPr lang="en-US" sz="3999" spc="79" dirty="0" err="1">
                <a:solidFill>
                  <a:srgbClr val="442816"/>
                </a:solidFill>
                <a:latin typeface="Buddy" pitchFamily="2" charset="0"/>
              </a:rPr>
              <a:t>disimak</a:t>
            </a:r>
            <a:r>
              <a:rPr lang="en-US" sz="3999" spc="79" dirty="0">
                <a:solidFill>
                  <a:srgbClr val="442816"/>
                </a:solidFill>
                <a:latin typeface="Buddy" pitchFamily="2" charset="0"/>
              </a:rPr>
              <a:t> </a:t>
            </a:r>
            <a:r>
              <a:rPr lang="en-US" sz="3999" spc="79" dirty="0" err="1">
                <a:solidFill>
                  <a:srgbClr val="442816"/>
                </a:solidFill>
                <a:latin typeface="Buddy" pitchFamily="2" charset="0"/>
              </a:rPr>
              <a:t>ya</a:t>
            </a:r>
            <a:r>
              <a:rPr lang="en-US" sz="3999" spc="79" dirty="0">
                <a:solidFill>
                  <a:srgbClr val="442816"/>
                </a:solidFill>
                <a:latin typeface="Buddy" pitchFamily="2" charset="0"/>
              </a:rPr>
              <a:t> </a:t>
            </a:r>
            <a:r>
              <a:rPr lang="en-US" sz="3999" spc="79" dirty="0" err="1">
                <a:solidFill>
                  <a:srgbClr val="442816"/>
                </a:solidFill>
                <a:latin typeface="Buddy" pitchFamily="2" charset="0"/>
              </a:rPr>
              <a:t>videonya</a:t>
            </a:r>
            <a:r>
              <a:rPr lang="en-US" sz="3999" spc="79" dirty="0">
                <a:solidFill>
                  <a:srgbClr val="442816"/>
                </a:solidFill>
                <a:latin typeface="Buddy" pitchFamily="2" charset="0"/>
              </a:rPr>
              <a:t>!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BC5C68D-F1AC-2075-3F6A-58E1991610C0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244" r="34109"/>
          <a:stretch/>
        </p:blipFill>
        <p:spPr bwMode="auto">
          <a:xfrm>
            <a:off x="10853496" y="2261542"/>
            <a:ext cx="3417374" cy="4848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>
            <a:hlinkClick r:id="" action="ppaction://hlinkshowjump?jump=nextslide" highlightClick="1">
              <a:snd r:embed="rId10" name="click.wav"/>
            </a:hlinkClick>
            <a:extLst>
              <a:ext uri="{FF2B5EF4-FFF2-40B4-BE49-F238E27FC236}">
                <a16:creationId xmlns:a16="http://schemas.microsoft.com/office/drawing/2014/main" id="{4DC8ACFA-8BDC-53F2-78C9-F6BB1F39237C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8027818" y="3657082"/>
            <a:ext cx="2057400" cy="2057400"/>
          </a:xfrm>
          <a:prstGeom prst="rect">
            <a:avLst/>
          </a:prstGeom>
        </p:spPr>
      </p:pic>
      <p:pic>
        <p:nvPicPr>
          <p:cNvPr id="3" name="Picture 2">
            <a:hlinkClick r:id="rId12" action="ppaction://hlinksldjump" highlightClick="1">
              <a:snd r:embed="rId10" name="click.wav"/>
            </a:hlinkClick>
            <a:extLst>
              <a:ext uri="{FF2B5EF4-FFF2-40B4-BE49-F238E27FC236}">
                <a16:creationId xmlns:a16="http://schemas.microsoft.com/office/drawing/2014/main" id="{1873FC2F-D889-DF6F-A809-D127D4E528E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1371600" y="661376"/>
            <a:ext cx="1570041" cy="983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19303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0CF923-A506-2E60-38E4-051DF4A77A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974041" y="619908"/>
            <a:ext cx="14339918" cy="9047185"/>
          </a:xfrm>
          <a:prstGeom prst="rect">
            <a:avLst/>
          </a:prstGeom>
        </p:spPr>
      </p:pic>
      <p:sp>
        <p:nvSpPr>
          <p:cNvPr id="4" name="Isosceles Triangle 3">
            <a:hlinkClick r:id="" action="ppaction://hlinkshowjump?jump=nextslide" highlightClick="1">
              <a:snd r:embed="rId9" name="click.wav"/>
            </a:hlinkClick>
            <a:extLst>
              <a:ext uri="{FF2B5EF4-FFF2-40B4-BE49-F238E27FC236}">
                <a16:creationId xmlns:a16="http://schemas.microsoft.com/office/drawing/2014/main" id="{177CAD44-F96A-3763-D4C5-B3D573D783DF}"/>
              </a:ext>
            </a:extLst>
          </p:cNvPr>
          <p:cNvSpPr/>
          <p:nvPr/>
        </p:nvSpPr>
        <p:spPr>
          <a:xfrm rot="5400000">
            <a:off x="15953333" y="4887367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877839-189C-0207-9E1D-5DEF52CE18E4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3272019" y="1289050"/>
            <a:ext cx="11663181" cy="6597650"/>
            <a:chOff x="2292350" y="1289050"/>
            <a:chExt cx="13703300" cy="7708900"/>
          </a:xfrm>
        </p:grpSpPr>
        <p:pic>
          <p:nvPicPr>
            <p:cNvPr id="7" name="Vxam8vOrtC8161160218" title="#1 Mengenal Ilmu Nahwu | Belajar Nahwu: Animated Learning">
              <a:hlinkClick r:id="" action="ppaction://media"/>
              <a:extLst>
                <a:ext uri="{FF2B5EF4-FFF2-40B4-BE49-F238E27FC236}">
                  <a16:creationId xmlns:a16="http://schemas.microsoft.com/office/drawing/2014/main" id="{B0728DC5-D5BE-32E4-ACB0-2179D762B9E0}"/>
                </a:ext>
              </a:extLst>
            </p:cNvPr>
            <p:cNvPicPr>
              <a:picLocks noRot="1" noChangeAspect="1"/>
            </p:cNvPicPr>
            <p:nvPr>
              <a:videoFile r:link="rId3"/>
              <p:custDataLst>
                <p:tags r:id="rId4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2292350" y="1289050"/>
              <a:ext cx="13644071" cy="7708900"/>
            </a:xfrm>
            <a:prstGeom prst="rect">
              <a:avLst/>
            </a:prstGeom>
          </p:spPr>
        </p:pic>
        <p:pic>
          <p:nvPicPr>
            <p:cNvPr id="9" name="Vxam8vOrtC8161160218_pic">
              <a:extLst>
                <a:ext uri="{FF2B5EF4-FFF2-40B4-BE49-F238E27FC236}">
                  <a16:creationId xmlns:a16="http://schemas.microsoft.com/office/drawing/2014/main" id="{0D33C8EC-5F5A-F7A4-A8E7-03AFA88AF32E}"/>
                </a:ext>
              </a:extLst>
            </p:cNvPr>
            <p:cNvPicPr>
              <a:picLocks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2350" y="1289050"/>
              <a:ext cx="13703300" cy="7708900"/>
            </a:xfrm>
            <a:prstGeom prst="rect">
              <a:avLst/>
            </a:prstGeom>
          </p:spPr>
        </p:pic>
      </p:grpSp>
      <p:sp>
        <p:nvSpPr>
          <p:cNvPr id="8" name="Isosceles Triangle 7">
            <a:hlinkClick r:id="" action="ppaction://hlinkshowjump?jump=previousslide" highlightClick="1">
              <a:snd r:embed="rId9" name="click.wav"/>
            </a:hlinkClick>
            <a:extLst>
              <a:ext uri="{FF2B5EF4-FFF2-40B4-BE49-F238E27FC236}">
                <a16:creationId xmlns:a16="http://schemas.microsoft.com/office/drawing/2014/main" id="{46A275D5-962E-A54B-F072-6897428EC4D6}"/>
              </a:ext>
            </a:extLst>
          </p:cNvPr>
          <p:cNvSpPr/>
          <p:nvPr/>
        </p:nvSpPr>
        <p:spPr>
          <a:xfrm rot="16200000" flipH="1">
            <a:off x="975168" y="4887366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5544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hlinkClick r:id="" action="ppaction://noaction" highlightClick="1">
              <a:snd r:embed="rId4" name="click.wav"/>
            </a:hlinkClick>
            <a:extLst>
              <a:ext uri="{FF2B5EF4-FFF2-40B4-BE49-F238E27FC236}">
                <a16:creationId xmlns:a16="http://schemas.microsoft.com/office/drawing/2014/main" id="{7366E52F-C790-5C16-27AD-B9E004E2A9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2705520" y="5143500"/>
            <a:ext cx="1132417" cy="1019175"/>
          </a:xfrm>
          <a:prstGeom prst="rect">
            <a:avLst/>
          </a:prstGeom>
        </p:spPr>
      </p:pic>
      <p:pic>
        <p:nvPicPr>
          <p:cNvPr id="7" name="Picture 4">
            <a:hlinkClick r:id="" action="ppaction://noaction" highlightClick="1">
              <a:snd r:embed="rId4" name="click.wav"/>
            </a:hlinkClick>
            <a:extLst>
              <a:ext uri="{FF2B5EF4-FFF2-40B4-BE49-F238E27FC236}">
                <a16:creationId xmlns:a16="http://schemas.microsoft.com/office/drawing/2014/main" id="{E83730D1-05DB-8D42-5C35-5284ADA9A3E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2768173" y="3325815"/>
            <a:ext cx="1345599" cy="1273273"/>
          </a:xfrm>
          <a:prstGeom prst="rect">
            <a:avLst/>
          </a:prstGeom>
        </p:spPr>
      </p:pic>
      <p:pic>
        <p:nvPicPr>
          <p:cNvPr id="8" name="Picture 2">
            <a:hlinkClick r:id="" action="ppaction://noaction" highlightClick="1">
              <a:snd r:embed="rId4" name="click.wav"/>
            </a:hlinkClick>
            <a:extLst>
              <a:ext uri="{FF2B5EF4-FFF2-40B4-BE49-F238E27FC236}">
                <a16:creationId xmlns:a16="http://schemas.microsoft.com/office/drawing/2014/main" id="{DE8FCF17-4CF3-DE48-2424-DFACCAF58A21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2768173" y="6613573"/>
            <a:ext cx="1273273" cy="1273273"/>
          </a:xfrm>
          <a:prstGeom prst="rect">
            <a:avLst/>
          </a:prstGeom>
        </p:spPr>
      </p:pic>
      <p:sp>
        <p:nvSpPr>
          <p:cNvPr id="9" name="Isosceles Triangle 8">
            <a:hlinkClick r:id="" action="ppaction://noaction" highlightClick="1">
              <a:snd r:embed="rId4" name="click.wav"/>
            </a:hlinkClick>
            <a:extLst>
              <a:ext uri="{FF2B5EF4-FFF2-40B4-BE49-F238E27FC236}">
                <a16:creationId xmlns:a16="http://schemas.microsoft.com/office/drawing/2014/main" id="{A0DBAB1D-B80D-E01B-70F3-98D45766DA21}"/>
              </a:ext>
            </a:extLst>
          </p:cNvPr>
          <p:cNvSpPr/>
          <p:nvPr/>
        </p:nvSpPr>
        <p:spPr>
          <a:xfrm rot="5400000">
            <a:off x="9267032" y="5268367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Isosceles Triangle 9">
            <a:hlinkClick r:id="" action="ppaction://noaction" highlightClick="1">
              <a:snd r:embed="rId4" name="click.wav"/>
            </a:hlinkClick>
            <a:extLst>
              <a:ext uri="{FF2B5EF4-FFF2-40B4-BE49-F238E27FC236}">
                <a16:creationId xmlns:a16="http://schemas.microsoft.com/office/drawing/2014/main" id="{8C81A4D4-22AE-1218-BBC8-AE7B18F6542C}"/>
              </a:ext>
            </a:extLst>
          </p:cNvPr>
          <p:cNvSpPr/>
          <p:nvPr/>
        </p:nvSpPr>
        <p:spPr>
          <a:xfrm rot="16200000" flipH="1">
            <a:off x="9267033" y="6865489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1" name="Picture 2">
            <a:hlinkClick r:id="" action="ppaction://noaction" highlightClick="1">
              <a:snd r:embed="rId4" name="click.wav"/>
            </a:hlinkClick>
            <a:extLst>
              <a:ext uri="{FF2B5EF4-FFF2-40B4-BE49-F238E27FC236}">
                <a16:creationId xmlns:a16="http://schemas.microsoft.com/office/drawing/2014/main" id="{BA83A836-4433-F33E-EE78-AEE3098A1CF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9035840" y="3579914"/>
            <a:ext cx="1627364" cy="1019174"/>
          </a:xfrm>
          <a:prstGeom prst="rect">
            <a:avLst/>
          </a:prstGeom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F212A476-8DE9-FAD4-D479-8D95D68E2CE8}"/>
              </a:ext>
            </a:extLst>
          </p:cNvPr>
          <p:cNvSpPr txBox="1"/>
          <p:nvPr/>
        </p:nvSpPr>
        <p:spPr>
          <a:xfrm>
            <a:off x="3505200" y="-35743"/>
            <a:ext cx="9996880" cy="2562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dirty="0" err="1">
                <a:solidFill>
                  <a:srgbClr val="764640"/>
                </a:solidFill>
                <a:latin typeface="Tropika"/>
              </a:rPr>
              <a:t>Petunjuk</a:t>
            </a:r>
            <a:endParaRPr lang="en-US" sz="15000" dirty="0">
              <a:solidFill>
                <a:srgbClr val="764640"/>
              </a:solidFill>
              <a:latin typeface="Tropika"/>
            </a:endParaRPr>
          </a:p>
        </p:txBody>
      </p:sp>
      <p:sp>
        <p:nvSpPr>
          <p:cNvPr id="14" name="Isosceles Triangle 13">
            <a:hlinkClick r:id="" action="ppaction://hlinkshowjump?jump=previousslide" highlightClick="1">
              <a:snd r:embed="rId4" name="click.wav"/>
            </a:hlinkClick>
            <a:extLst>
              <a:ext uri="{FF2B5EF4-FFF2-40B4-BE49-F238E27FC236}">
                <a16:creationId xmlns:a16="http://schemas.microsoft.com/office/drawing/2014/main" id="{AB752458-9B01-43D4-9529-1246FDA2618D}"/>
              </a:ext>
            </a:extLst>
          </p:cNvPr>
          <p:cNvSpPr/>
          <p:nvPr/>
        </p:nvSpPr>
        <p:spPr>
          <a:xfrm rot="16200000" flipH="1">
            <a:off x="2610893" y="861010"/>
            <a:ext cx="1019174" cy="769441"/>
          </a:xfrm>
          <a:prstGeom prst="triangle">
            <a:avLst/>
          </a:prstGeom>
          <a:solidFill>
            <a:srgbClr val="7646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D5EEF54A-132E-7035-8E0D-84DE8A5BF618}"/>
              </a:ext>
            </a:extLst>
          </p:cNvPr>
          <p:cNvSpPr txBox="1"/>
          <p:nvPr/>
        </p:nvSpPr>
        <p:spPr>
          <a:xfrm>
            <a:off x="4343400" y="3579914"/>
            <a:ext cx="3841466" cy="8870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Sniglet"/>
              </a:rPr>
              <a:t>Menu Utama</a:t>
            </a:r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C9910957-AF8C-5076-72F3-1C5A03FD6BE7}"/>
              </a:ext>
            </a:extLst>
          </p:cNvPr>
          <p:cNvSpPr txBox="1"/>
          <p:nvPr/>
        </p:nvSpPr>
        <p:spPr>
          <a:xfrm>
            <a:off x="4319587" y="5142013"/>
            <a:ext cx="3841466" cy="8870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Sniglet"/>
              </a:rPr>
              <a:t>Keluar</a:t>
            </a:r>
            <a:endParaRPr lang="en-US" sz="5199" dirty="0">
              <a:solidFill>
                <a:srgbClr val="000000"/>
              </a:solidFill>
              <a:latin typeface="Sniglet"/>
            </a:endParaRP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DF53554C-73C7-1850-2AFF-9E36478A7857}"/>
              </a:ext>
            </a:extLst>
          </p:cNvPr>
          <p:cNvSpPr txBox="1"/>
          <p:nvPr/>
        </p:nvSpPr>
        <p:spPr>
          <a:xfrm>
            <a:off x="4357687" y="6872776"/>
            <a:ext cx="3841466" cy="8870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Sniglet"/>
              </a:rPr>
              <a:t>Mulai</a:t>
            </a:r>
            <a:endParaRPr lang="en-US" sz="5199" dirty="0">
              <a:solidFill>
                <a:srgbClr val="000000"/>
              </a:solidFill>
              <a:latin typeface="Sniglet"/>
            </a:endParaRP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F76331A2-78DB-8C09-1AFD-037CE21A4122}"/>
              </a:ext>
            </a:extLst>
          </p:cNvPr>
          <p:cNvSpPr txBox="1"/>
          <p:nvPr/>
        </p:nvSpPr>
        <p:spPr>
          <a:xfrm>
            <a:off x="11079500" y="3345772"/>
            <a:ext cx="3841466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400" dirty="0" err="1">
                <a:solidFill>
                  <a:srgbClr val="000000"/>
                </a:solidFill>
                <a:latin typeface="Sniglet"/>
              </a:rPr>
              <a:t>Ke</a:t>
            </a:r>
            <a:r>
              <a:rPr lang="en-US" sz="4400" dirty="0">
                <a:solidFill>
                  <a:srgbClr val="000000"/>
                </a:solidFill>
                <a:latin typeface="Sniglet"/>
              </a:rPr>
              <a:t> Halaman Sub-Menu</a:t>
            </a: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45FD6ABB-1EB2-6EA0-4B4F-55670782BB70}"/>
              </a:ext>
            </a:extLst>
          </p:cNvPr>
          <p:cNvSpPr txBox="1"/>
          <p:nvPr/>
        </p:nvSpPr>
        <p:spPr>
          <a:xfrm>
            <a:off x="10866099" y="4908414"/>
            <a:ext cx="4054867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Sniglet"/>
              </a:rPr>
              <a:t>Halaman </a:t>
            </a:r>
            <a:r>
              <a:rPr lang="en-US" sz="4400" dirty="0" err="1">
                <a:solidFill>
                  <a:srgbClr val="000000"/>
                </a:solidFill>
                <a:latin typeface="Sniglet"/>
              </a:rPr>
              <a:t>Selanjutnya</a:t>
            </a:r>
            <a:endParaRPr lang="en-US" sz="4400" dirty="0">
              <a:solidFill>
                <a:srgbClr val="000000"/>
              </a:solidFill>
              <a:latin typeface="Sniglet"/>
            </a:endParaRPr>
          </a:p>
        </p:txBody>
      </p:sp>
      <p:sp>
        <p:nvSpPr>
          <p:cNvPr id="20" name="TextBox 5">
            <a:extLst>
              <a:ext uri="{FF2B5EF4-FFF2-40B4-BE49-F238E27FC236}">
                <a16:creationId xmlns:a16="http://schemas.microsoft.com/office/drawing/2014/main" id="{4D40D829-D0E0-86AC-C68C-0EEDE463B211}"/>
              </a:ext>
            </a:extLst>
          </p:cNvPr>
          <p:cNvSpPr txBox="1"/>
          <p:nvPr/>
        </p:nvSpPr>
        <p:spPr>
          <a:xfrm>
            <a:off x="10895066" y="6471056"/>
            <a:ext cx="4054867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Sniglet"/>
              </a:rPr>
              <a:t>Halaman </a:t>
            </a:r>
            <a:r>
              <a:rPr lang="en-US" sz="4400" dirty="0" err="1">
                <a:solidFill>
                  <a:srgbClr val="000000"/>
                </a:solidFill>
                <a:latin typeface="Sniglet"/>
              </a:rPr>
              <a:t>Sebelumnya</a:t>
            </a:r>
            <a:endParaRPr lang="en-US" sz="4400" dirty="0">
              <a:solidFill>
                <a:srgbClr val="000000"/>
              </a:solidFill>
              <a:latin typeface="Snigle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04505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0CF923-A506-2E60-38E4-051DF4A77A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974041" y="619908"/>
            <a:ext cx="14339918" cy="9047185"/>
          </a:xfrm>
          <a:prstGeom prst="rect">
            <a:avLst/>
          </a:prstGeom>
        </p:spPr>
      </p:pic>
      <p:pic>
        <p:nvPicPr>
          <p:cNvPr id="31" name="Picture 27">
            <a:extLst>
              <a:ext uri="{FF2B5EF4-FFF2-40B4-BE49-F238E27FC236}">
                <a16:creationId xmlns:a16="http://schemas.microsoft.com/office/drawing/2014/main" id="{0EC90A3B-E43C-2E6F-2536-58B78670A17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 rot="1930210" flipH="1">
            <a:off x="15589306" y="1027011"/>
            <a:ext cx="1210162" cy="223352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AD7E5C2-076F-81A4-8597-1745C11D1A87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3352800" y="1562100"/>
            <a:ext cx="11347450" cy="6750050"/>
            <a:chOff x="2292350" y="1289050"/>
            <a:chExt cx="13703300" cy="7708900"/>
          </a:xfrm>
        </p:grpSpPr>
        <p:pic>
          <p:nvPicPr>
            <p:cNvPr id="4" name="YIILVeUuZSs161131671" title="Video Animasi 1 : Perbedaan Nahwu dan Sharaf">
              <a:hlinkClick r:id="" action="ppaction://media"/>
              <a:extLst>
                <a:ext uri="{FF2B5EF4-FFF2-40B4-BE49-F238E27FC236}">
                  <a16:creationId xmlns:a16="http://schemas.microsoft.com/office/drawing/2014/main" id="{C57B97BC-6411-706B-3BA2-6E375A0DA887}"/>
                </a:ext>
              </a:extLst>
            </p:cNvPr>
            <p:cNvPicPr>
              <a:picLocks noRot="1" noChangeAspect="1"/>
            </p:cNvPicPr>
            <p:nvPr>
              <a:videoFile r:link="rId3"/>
              <p:custDataLst>
                <p:tags r:id="rId4"/>
              </p:custDataLst>
            </p:nvPr>
          </p:nvPicPr>
          <p:blipFill>
            <a:blip r:embed="rId11"/>
            <a:stretch>
              <a:fillRect/>
            </a:stretch>
          </p:blipFill>
          <p:spPr>
            <a:xfrm>
              <a:off x="2292350" y="1289050"/>
              <a:ext cx="13644071" cy="7708900"/>
            </a:xfrm>
            <a:prstGeom prst="rect">
              <a:avLst/>
            </a:prstGeom>
          </p:spPr>
        </p:pic>
        <p:pic>
          <p:nvPicPr>
            <p:cNvPr id="7" name="YIILVeUuZSs161131671_pic">
              <a:extLst>
                <a:ext uri="{FF2B5EF4-FFF2-40B4-BE49-F238E27FC236}">
                  <a16:creationId xmlns:a16="http://schemas.microsoft.com/office/drawing/2014/main" id="{8E443631-9DD5-567C-BA6D-7AFFA650D2FF}"/>
                </a:ext>
              </a:extLst>
            </p:cNvPr>
            <p:cNvPicPr>
              <a:picLocks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2350" y="1289050"/>
              <a:ext cx="13703300" cy="7708900"/>
            </a:xfrm>
            <a:prstGeom prst="rect">
              <a:avLst/>
            </a:prstGeom>
          </p:spPr>
        </p:pic>
      </p:grpSp>
      <p:sp>
        <p:nvSpPr>
          <p:cNvPr id="6" name="Isosceles Triangle 5">
            <a:hlinkClick r:id="" action="ppaction://hlinkshowjump?jump=previousslide" highlightClick="1">
              <a:snd r:embed="rId13" name="click.wav"/>
            </a:hlinkClick>
            <a:extLst>
              <a:ext uri="{FF2B5EF4-FFF2-40B4-BE49-F238E27FC236}">
                <a16:creationId xmlns:a16="http://schemas.microsoft.com/office/drawing/2014/main" id="{685D92AD-6A20-6799-9BD4-DFAC959F6982}"/>
              </a:ext>
            </a:extLst>
          </p:cNvPr>
          <p:cNvSpPr/>
          <p:nvPr/>
        </p:nvSpPr>
        <p:spPr>
          <a:xfrm rot="16200000" flipH="1">
            <a:off x="844783" y="4552405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1210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2000" y="757714"/>
            <a:ext cx="13613753" cy="3539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5000" dirty="0" err="1">
                <a:solidFill>
                  <a:srgbClr val="764640"/>
                </a:solidFill>
                <a:latin typeface="Tropika"/>
              </a:rPr>
              <a:t>Kalau</a:t>
            </a:r>
            <a:r>
              <a:rPr lang="en-US" sz="15000" dirty="0">
                <a:solidFill>
                  <a:srgbClr val="764640"/>
                </a:solidFill>
                <a:latin typeface="Tropika"/>
              </a:rPr>
              <a:t> </a:t>
            </a:r>
            <a:r>
              <a:rPr lang="en-US" sz="15000" dirty="0" err="1">
                <a:solidFill>
                  <a:srgbClr val="764640"/>
                </a:solidFill>
                <a:latin typeface="Tropika"/>
              </a:rPr>
              <a:t>Kamu</a:t>
            </a:r>
            <a:r>
              <a:rPr lang="en-US" sz="15000" dirty="0">
                <a:solidFill>
                  <a:srgbClr val="764640"/>
                </a:solidFill>
                <a:latin typeface="Tropika"/>
              </a:rPr>
              <a:t> MAU..</a:t>
            </a:r>
          </a:p>
          <a:p>
            <a:pPr algn="ctr"/>
            <a:r>
              <a:rPr lang="en-US" sz="8000" dirty="0" err="1">
                <a:solidFill>
                  <a:srgbClr val="764640"/>
                </a:solidFill>
                <a:latin typeface="Tropika"/>
              </a:rPr>
              <a:t>Belajar</a:t>
            </a:r>
            <a:r>
              <a:rPr lang="en-US" sz="8000" dirty="0">
                <a:solidFill>
                  <a:srgbClr val="764640"/>
                </a:solidFill>
                <a:latin typeface="Tropika"/>
              </a:rPr>
              <a:t> Bahasa Arab </a:t>
            </a:r>
            <a:r>
              <a:rPr lang="en-US" sz="8000" dirty="0" err="1">
                <a:solidFill>
                  <a:srgbClr val="764640"/>
                </a:solidFill>
                <a:latin typeface="Tropika"/>
              </a:rPr>
              <a:t>lebih</a:t>
            </a:r>
            <a:r>
              <a:rPr lang="en-US" sz="8000" dirty="0">
                <a:solidFill>
                  <a:srgbClr val="764640"/>
                </a:solidFill>
                <a:latin typeface="Tropika"/>
              </a:rPr>
              <a:t> </a:t>
            </a:r>
            <a:r>
              <a:rPr lang="en-US" sz="8000" dirty="0" err="1">
                <a:solidFill>
                  <a:srgbClr val="764640"/>
                </a:solidFill>
                <a:latin typeface="Tropika"/>
              </a:rPr>
              <a:t>lanjut</a:t>
            </a:r>
            <a:r>
              <a:rPr lang="en-US" sz="8000" dirty="0">
                <a:solidFill>
                  <a:srgbClr val="764640"/>
                </a:solidFill>
                <a:latin typeface="Tropika"/>
              </a:rPr>
              <a:t>..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756753" y="291674"/>
            <a:ext cx="3531247" cy="4114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4789548" y="4691172"/>
            <a:ext cx="8708904" cy="182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Sniglet"/>
              </a:rPr>
              <a:t>Klik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tombol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dibawah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untuk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melanjutkan</a:t>
            </a:r>
            <a:endParaRPr lang="en-US" sz="5199" dirty="0">
              <a:solidFill>
                <a:srgbClr val="000000"/>
              </a:solidFill>
              <a:latin typeface="Sniglet"/>
            </a:endParaRPr>
          </a:p>
        </p:txBody>
      </p:sp>
      <p:pic>
        <p:nvPicPr>
          <p:cNvPr id="4" name="Picture 2">
            <a:hlinkClick r:id="" action="ppaction://hlinkshowjump?jump=next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D7C97085-129B-F8DE-4793-66199BDAB6F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8115300" y="6909226"/>
            <a:ext cx="2057400" cy="2057400"/>
          </a:xfrm>
          <a:prstGeom prst="rect">
            <a:avLst/>
          </a:prstGeom>
        </p:spPr>
      </p:pic>
      <p:pic>
        <p:nvPicPr>
          <p:cNvPr id="6" name="Picture 2">
            <a:hlinkClick r:id="rId8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0756938D-81DB-4B05-C2E8-36F74EBF99B2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219200" y="7937926"/>
            <a:ext cx="2248504" cy="14081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866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21891" y="419100"/>
            <a:ext cx="13613753" cy="25629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dirty="0" err="1">
                <a:solidFill>
                  <a:srgbClr val="764640"/>
                </a:solidFill>
                <a:latin typeface="Tropika"/>
              </a:rPr>
              <a:t>Kalau</a:t>
            </a:r>
            <a:r>
              <a:rPr lang="en-US" sz="15000" dirty="0">
                <a:solidFill>
                  <a:srgbClr val="764640"/>
                </a:solidFill>
                <a:latin typeface="Tropika"/>
              </a:rPr>
              <a:t> </a:t>
            </a:r>
            <a:r>
              <a:rPr lang="en-US" sz="15000" dirty="0" err="1">
                <a:solidFill>
                  <a:srgbClr val="764640"/>
                </a:solidFill>
                <a:latin typeface="Tropika"/>
              </a:rPr>
              <a:t>Kamu</a:t>
            </a:r>
            <a:r>
              <a:rPr lang="en-US" sz="15000" dirty="0">
                <a:solidFill>
                  <a:srgbClr val="764640"/>
                </a:solidFill>
                <a:latin typeface="Tropika"/>
              </a:rPr>
              <a:t> MAU..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26653" y="2428737"/>
            <a:ext cx="11288652" cy="18240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Sniglet"/>
              </a:rPr>
              <a:t>Belajar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Nahwu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dan Bahasa Arab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lebih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lanjut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Kamu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bisa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akses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di…</a:t>
            </a:r>
          </a:p>
        </p:txBody>
      </p:sp>
      <p:sp>
        <p:nvSpPr>
          <p:cNvPr id="6" name="TextBox 5">
            <a:hlinkClick r:id="rId4"/>
            <a:extLst>
              <a:ext uri="{FF2B5EF4-FFF2-40B4-BE49-F238E27FC236}">
                <a16:creationId xmlns:a16="http://schemas.microsoft.com/office/drawing/2014/main" id="{79F2A6F6-5725-C2D9-477B-C332C9F0AB8D}"/>
              </a:ext>
            </a:extLst>
          </p:cNvPr>
          <p:cNvSpPr txBox="1"/>
          <p:nvPr/>
        </p:nvSpPr>
        <p:spPr>
          <a:xfrm>
            <a:off x="1057275" y="5259176"/>
            <a:ext cx="8077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sz="40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https://nahwushorof.abdussalam.com/</a:t>
            </a:r>
            <a:r>
              <a:rPr lang="en-US" sz="4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D" sz="4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F06847-46E4-6B13-89A7-D691583839A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720" r="2393" b="2072"/>
          <a:stretch/>
        </p:blipFill>
        <p:spPr bwMode="auto">
          <a:xfrm>
            <a:off x="1676400" y="6325766"/>
            <a:ext cx="6260124" cy="3036322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AA89B878-ED86-B3DF-A96A-1F5E671EC540}"/>
              </a:ext>
            </a:extLst>
          </p:cNvPr>
          <p:cNvSpPr txBox="1"/>
          <p:nvPr/>
        </p:nvSpPr>
        <p:spPr>
          <a:xfrm>
            <a:off x="10896600" y="5254063"/>
            <a:ext cx="4343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sz="40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https://www.bisa.id/</a:t>
            </a:r>
            <a:endParaRPr lang="en-ID" sz="4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4F33CB-CA7B-CAF5-B668-A82DFEB341E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7048" r="2050" b="-1"/>
          <a:stretch/>
        </p:blipFill>
        <p:spPr bwMode="auto">
          <a:xfrm>
            <a:off x="10059356" y="6325767"/>
            <a:ext cx="6260124" cy="2982314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Isosceles Triangle 2">
            <a:hlinkClick r:id="" action="ppaction://hlinkshowjump?jump=previousslide" highlightClick="1">
              <a:snd r:embed="rId8" name="click.wav"/>
            </a:hlinkClick>
            <a:extLst>
              <a:ext uri="{FF2B5EF4-FFF2-40B4-BE49-F238E27FC236}">
                <a16:creationId xmlns:a16="http://schemas.microsoft.com/office/drawing/2014/main" id="{5583BDE1-305C-4827-F5FF-2C7C91D39CB7}"/>
              </a:ext>
            </a:extLst>
          </p:cNvPr>
          <p:cNvSpPr/>
          <p:nvPr/>
        </p:nvSpPr>
        <p:spPr>
          <a:xfrm rot="16200000" flipH="1">
            <a:off x="162967" y="4125367"/>
            <a:ext cx="1019174" cy="769441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1323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554146" y="3425866"/>
            <a:ext cx="9996880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dirty="0">
                <a:solidFill>
                  <a:srgbClr val="764640"/>
                </a:solidFill>
                <a:latin typeface="Tropika"/>
              </a:rPr>
              <a:t>Quiz Time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756753" y="291674"/>
            <a:ext cx="3531247" cy="4114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198134" y="5994482"/>
            <a:ext cx="8708904" cy="887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Sniglet"/>
              </a:rPr>
              <a:t>Yuk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kita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uji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kepahaman</a:t>
            </a:r>
            <a:r>
              <a:rPr lang="en-US" sz="5199" dirty="0">
                <a:solidFill>
                  <a:srgbClr val="000000"/>
                </a:solidFill>
                <a:latin typeface="Sniglet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Sniglet"/>
              </a:rPr>
              <a:t>kamu</a:t>
            </a:r>
            <a:endParaRPr lang="en-US" sz="5199" dirty="0">
              <a:solidFill>
                <a:srgbClr val="000000"/>
              </a:solidFill>
              <a:latin typeface="Sniglet"/>
            </a:endParaRPr>
          </a:p>
        </p:txBody>
      </p:sp>
      <p:pic>
        <p:nvPicPr>
          <p:cNvPr id="6" name="Picture 2">
            <a:hlinkClick r:id="" action="ppaction://hlinkshowjump?jump=next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756E21F7-32C6-CAA1-5A01-BD7F8C48144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1523886" y="7200900"/>
            <a:ext cx="2057400" cy="2057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BDD940-49DC-459E-369E-D9CF65ECE83A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502" b="2367"/>
          <a:stretch/>
        </p:blipFill>
        <p:spPr bwMode="auto">
          <a:xfrm>
            <a:off x="1739417" y="2705100"/>
            <a:ext cx="5740400" cy="612391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2">
            <a:hlinkClick r:id="rId9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CEBB87D2-11E3-DF7E-A5AD-B256DCC25E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656182" y="322025"/>
            <a:ext cx="1106641" cy="995977"/>
          </a:xfrm>
          <a:prstGeom prst="rect">
            <a:avLst/>
          </a:prstGeom>
        </p:spPr>
      </p:pic>
      <p:pic>
        <p:nvPicPr>
          <p:cNvPr id="10" name="Picture 4">
            <a:hlinkClick r:id="rId12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EE58342E-D4DF-42B8-48CC-05DC96F477E3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2224048" y="322025"/>
            <a:ext cx="1052552" cy="9959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18499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C0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27">
            <a:extLst>
              <a:ext uri="{FF2B5EF4-FFF2-40B4-BE49-F238E27FC236}">
                <a16:creationId xmlns:a16="http://schemas.microsoft.com/office/drawing/2014/main" id="{0EC90A3B-E43C-2E6F-2536-58B78670A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930210" flipH="1">
            <a:off x="15589306" y="1027011"/>
            <a:ext cx="1210162" cy="2233521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CC20FA9F-4ACC-7096-F625-B931AE4BCEC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17443" y="655746"/>
            <a:ext cx="2248504" cy="1408177"/>
          </a:xfrm>
          <a:prstGeom prst="rect">
            <a:avLst/>
          </a:prstGeom>
        </p:spPr>
      </p:pic>
      <p:pic>
        <p:nvPicPr>
          <p:cNvPr id="4" name="Picture 2">
            <a:hlinkClick r:id="" action="ppaction://hlinkshowjump?jump=previousslide" highlightClick="1">
              <a:snd r:embed="rId8" name="click.wav"/>
            </a:hlinkClick>
            <a:extLst>
              <a:ext uri="{FF2B5EF4-FFF2-40B4-BE49-F238E27FC236}">
                <a16:creationId xmlns:a16="http://schemas.microsoft.com/office/drawing/2014/main" id="{7E0CB229-370E-BF1E-C345-8EF4A70464F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984285" y="1076751"/>
            <a:ext cx="2248504" cy="1408177"/>
          </a:xfrm>
          <a:prstGeom prst="rect">
            <a:avLst/>
          </a:prstGeom>
        </p:spPr>
      </p:pic>
      <p:sp>
        <p:nvSpPr>
          <p:cNvPr id="7" name="ISPRING_QUIZ_SHAPE0">
            <a:extLst>
              <a:ext uri="{FF2B5EF4-FFF2-40B4-BE49-F238E27FC236}">
                <a16:creationId xmlns:a16="http://schemas.microsoft.com/office/drawing/2014/main" id="{23B64FD5-1BCB-13E1-27BC-7491534C7F59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 w="25400" cap="flat" cmpd="sng" algn="ctr">
            <a:noFill/>
            <a:prstDash val="solid"/>
          </a:ln>
          <a:effectLst>
            <a:innerShdw>
              <a:scrgbClr r="0" g="0" b="0">
                <a:alpha val="0"/>
              </a:sc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1" name="ISPRING_QUIZ_SHAPE1">
            <a:extLst>
              <a:ext uri="{FF2B5EF4-FFF2-40B4-BE49-F238E27FC236}">
                <a16:creationId xmlns:a16="http://schemas.microsoft.com/office/drawing/2014/main" id="{701948A9-C081-DAA3-C7BB-DA1860D06930}"/>
              </a:ext>
            </a:extLst>
          </p:cNvPr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18180" y="2777490"/>
            <a:ext cx="11849100" cy="6667500"/>
          </a:xfrm>
          <a:prstGeom prst="rect">
            <a:avLst/>
          </a:prstGeom>
          <a:effectLst>
            <a:outerShdw blurRad="114300" dist="38100" dir="5400000" rotWithShape="0">
              <a:scrgbClr r="0" g="0" b="0">
                <a:alpha val="20000"/>
              </a:scrgbClr>
            </a:outerShdw>
          </a:effectLst>
        </p:spPr>
      </p:pic>
      <p:sp>
        <p:nvSpPr>
          <p:cNvPr id="12" name="ISPRING_QUIZ_SHAPE2">
            <a:extLst>
              <a:ext uri="{FF2B5EF4-FFF2-40B4-BE49-F238E27FC236}">
                <a16:creationId xmlns:a16="http://schemas.microsoft.com/office/drawing/2014/main" id="{15D0193F-AE7C-C0FC-5DBC-EC54E0FF141C}"/>
              </a:ext>
            </a:extLst>
          </p:cNvPr>
          <p:cNvSpPr txBox="1"/>
          <p:nvPr/>
        </p:nvSpPr>
        <p:spPr>
          <a:xfrm>
            <a:off x="1097280" y="617220"/>
            <a:ext cx="16093439" cy="553998"/>
          </a:xfrm>
          <a:prstGeom prst="rect">
            <a:avLst/>
          </a:prstGeom>
          <a:noFill/>
          <a:effectLst>
            <a:innerShdw>
              <a:scrgbClr r="0" g="0" b="0">
                <a:alpha val="0"/>
              </a:scrgbClr>
            </a:innerShdw>
          </a:effectLst>
        </p:spPr>
        <p:txBody>
          <a:bodyPr vert="horz" rtlCol="0">
            <a:spAutoFit/>
          </a:bodyPr>
          <a:lstStyle/>
          <a:p>
            <a:pPr algn="ctr"/>
            <a:r>
              <a:rPr lang="en-ID" sz="300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   Quiz</a:t>
            </a:r>
          </a:p>
        </p:txBody>
      </p:sp>
      <p:pic>
        <p:nvPicPr>
          <p:cNvPr id="14" name="ISPRING_QUIZ_SHAPE3">
            <a:extLst>
              <a:ext uri="{FF2B5EF4-FFF2-40B4-BE49-F238E27FC236}">
                <a16:creationId xmlns:a16="http://schemas.microsoft.com/office/drawing/2014/main" id="{FE260C48-2AFC-BEA1-2EE5-410D693F379E}"/>
              </a:ext>
            </a:extLst>
          </p:cNvPr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405854" y="688340"/>
            <a:ext cx="406400" cy="406400"/>
          </a:xfrm>
          <a:prstGeom prst="rect">
            <a:avLst/>
          </a:prstGeom>
          <a:effectLst>
            <a:innerShdw>
              <a:scrgbClr r="0" g="0" b="0">
                <a:alpha val="0"/>
              </a:scrgbClr>
            </a:innerShdw>
          </a:effectLst>
        </p:spPr>
      </p:pic>
      <p:sp>
        <p:nvSpPr>
          <p:cNvPr id="15" name="ISPRING_QUIZ_SHAPE4">
            <a:extLst>
              <a:ext uri="{FF2B5EF4-FFF2-40B4-BE49-F238E27FC236}">
                <a16:creationId xmlns:a16="http://schemas.microsoft.com/office/drawing/2014/main" id="{9B6C9907-271F-4887-11B0-0222FEC493E0}"/>
              </a:ext>
            </a:extLst>
          </p:cNvPr>
          <p:cNvSpPr txBox="1"/>
          <p:nvPr/>
        </p:nvSpPr>
        <p:spPr>
          <a:xfrm>
            <a:off x="1097280" y="1645920"/>
            <a:ext cx="16093439" cy="430887"/>
          </a:xfrm>
          <a:prstGeom prst="rect">
            <a:avLst/>
          </a:prstGeom>
          <a:noFill/>
          <a:effectLst>
            <a:innerShdw>
              <a:scrgbClr r="0" g="0" b="0">
                <a:alpha val="0"/>
              </a:scrgbClr>
            </a:innerShdw>
          </a:effectLst>
        </p:spPr>
        <p:txBody>
          <a:bodyPr vert="horz" rtlCol="0">
            <a:spAutoFit/>
          </a:bodyPr>
          <a:lstStyle/>
          <a:p>
            <a:pPr algn="ctr"/>
            <a:r>
              <a:rPr lang="en-US" sz="220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Click the </a:t>
            </a:r>
            <a:r>
              <a:rPr lang="en-US" sz="2200" b="1">
                <a:solidFill>
                  <a:srgbClr val="343944"/>
                </a:solidFill>
                <a:effectLst/>
                <a:latin typeface="Segoe UI Semibold" panose="020B0702040204020203" pitchFamily="34" charset="0"/>
              </a:rPr>
              <a:t>Quiz</a:t>
            </a:r>
            <a:r>
              <a:rPr lang="en-US" sz="220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 button to edit this object</a:t>
            </a:r>
            <a:endParaRPr lang="en-ID" sz="2200">
              <a:solidFill>
                <a:srgbClr val="343944"/>
              </a:solidFill>
              <a:effectLst/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39556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27">
            <a:extLst>
              <a:ext uri="{FF2B5EF4-FFF2-40B4-BE49-F238E27FC236}">
                <a16:creationId xmlns:a16="http://schemas.microsoft.com/office/drawing/2014/main" id="{0EC90A3B-E43C-2E6F-2536-58B78670A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930210" flipH="1">
            <a:off x="15589306" y="1027011"/>
            <a:ext cx="1210162" cy="2233521"/>
          </a:xfrm>
          <a:prstGeom prst="rect">
            <a:avLst/>
          </a:prstGeom>
        </p:spPr>
      </p:pic>
      <p:sp>
        <p:nvSpPr>
          <p:cNvPr id="2" name="TextBox 2">
            <a:extLst>
              <a:ext uri="{FF2B5EF4-FFF2-40B4-BE49-F238E27FC236}">
                <a16:creationId xmlns:a16="http://schemas.microsoft.com/office/drawing/2014/main" id="{C708BE32-DB4B-CCFD-55E6-EE9106500974}"/>
              </a:ext>
            </a:extLst>
          </p:cNvPr>
          <p:cNvSpPr txBox="1"/>
          <p:nvPr/>
        </p:nvSpPr>
        <p:spPr>
          <a:xfrm>
            <a:off x="4145560" y="288884"/>
            <a:ext cx="9996880" cy="2562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dirty="0" err="1">
                <a:solidFill>
                  <a:srgbClr val="764640"/>
                </a:solidFill>
                <a:latin typeface="Tropika"/>
              </a:rPr>
              <a:t>Pengembang</a:t>
            </a:r>
            <a:r>
              <a:rPr lang="en-US" sz="15000" dirty="0">
                <a:solidFill>
                  <a:srgbClr val="764640"/>
                </a:solidFill>
                <a:latin typeface="Tropika"/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5EBEBE-AB72-8771-BC9A-8957946D0A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560" y="3316567"/>
            <a:ext cx="5334000" cy="53586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41AB07-7DD6-9E36-D1D4-358F48E2CA5E}"/>
              </a:ext>
            </a:extLst>
          </p:cNvPr>
          <p:cNvSpPr txBox="1"/>
          <p:nvPr/>
        </p:nvSpPr>
        <p:spPr>
          <a:xfrm>
            <a:off x="7315200" y="3749145"/>
            <a:ext cx="974982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800" dirty="0"/>
              <a:t>Nama </a:t>
            </a:r>
            <a:r>
              <a:rPr lang="en-ID" sz="2800" dirty="0" err="1"/>
              <a:t>Lengkap</a:t>
            </a:r>
            <a:r>
              <a:rPr lang="en-ID" sz="2800" dirty="0"/>
              <a:t>		 : Muhammad Fillah Kurniawan</a:t>
            </a:r>
          </a:p>
          <a:p>
            <a:r>
              <a:rPr lang="en-ID" sz="2800" dirty="0" err="1"/>
              <a:t>Jenis</a:t>
            </a:r>
            <a:r>
              <a:rPr lang="en-ID" sz="2800" dirty="0"/>
              <a:t> </a:t>
            </a:r>
            <a:r>
              <a:rPr lang="en-ID" sz="2800" dirty="0" err="1"/>
              <a:t>Kelamin</a:t>
            </a:r>
            <a:r>
              <a:rPr lang="en-ID" sz="2800" dirty="0"/>
              <a:t>		 : </a:t>
            </a:r>
            <a:r>
              <a:rPr lang="en-ID" sz="2800" dirty="0" err="1"/>
              <a:t>Laki-laki</a:t>
            </a:r>
            <a:r>
              <a:rPr lang="en-ID" sz="2800" dirty="0"/>
              <a:t> </a:t>
            </a:r>
          </a:p>
          <a:p>
            <a:r>
              <a:rPr lang="en-ID" sz="2800" dirty="0" err="1"/>
              <a:t>Tempat</a:t>
            </a:r>
            <a:r>
              <a:rPr lang="en-ID" sz="2800" dirty="0"/>
              <a:t>, </a:t>
            </a:r>
            <a:r>
              <a:rPr lang="en-ID" sz="2800" dirty="0" err="1"/>
              <a:t>tanggal</a:t>
            </a:r>
            <a:r>
              <a:rPr lang="en-ID" sz="2800" dirty="0"/>
              <a:t> </a:t>
            </a:r>
            <a:r>
              <a:rPr lang="en-ID" sz="2800" dirty="0" err="1"/>
              <a:t>lahir</a:t>
            </a:r>
            <a:r>
              <a:rPr lang="en-ID" sz="2800" dirty="0"/>
              <a:t> 	: Kota </a:t>
            </a:r>
            <a:r>
              <a:rPr lang="en-ID" sz="2800" dirty="0" err="1"/>
              <a:t>Blitar</a:t>
            </a:r>
            <a:r>
              <a:rPr lang="en-ID" sz="2800" dirty="0"/>
              <a:t>, 9 </a:t>
            </a:r>
            <a:r>
              <a:rPr lang="en-ID" sz="2800" dirty="0" err="1"/>
              <a:t>Agustus</a:t>
            </a:r>
            <a:r>
              <a:rPr lang="en-ID" sz="2800" dirty="0"/>
              <a:t> 2002</a:t>
            </a:r>
          </a:p>
          <a:p>
            <a:r>
              <a:rPr lang="en-ID" sz="2800" dirty="0"/>
              <a:t>E-mail 			: m.fillahkurniawan@gmail.com </a:t>
            </a:r>
          </a:p>
          <a:p>
            <a:r>
              <a:rPr lang="en-ID" sz="2800" dirty="0" err="1"/>
              <a:t>Studi</a:t>
            </a:r>
            <a:r>
              <a:rPr lang="en-ID" sz="2800" dirty="0"/>
              <a:t>				: S1 </a:t>
            </a:r>
            <a:r>
              <a:rPr lang="en-ID" sz="2800" dirty="0" err="1"/>
              <a:t>Teknologi</a:t>
            </a:r>
            <a:r>
              <a:rPr lang="en-ID" sz="2800" dirty="0"/>
              <a:t> Pendidikan – FIP UNY </a:t>
            </a:r>
          </a:p>
        </p:txBody>
      </p:sp>
      <p:pic>
        <p:nvPicPr>
          <p:cNvPr id="10" name="Picture 2">
            <a:hlinkClick r:id="rId7" action="ppaction://hlinksldjump" highlightClick="1">
              <a:snd r:embed="rId8" name="click.wav"/>
            </a:hlinkClick>
            <a:extLst>
              <a:ext uri="{FF2B5EF4-FFF2-40B4-BE49-F238E27FC236}">
                <a16:creationId xmlns:a16="http://schemas.microsoft.com/office/drawing/2014/main" id="{97C6C260-37D2-940C-B2D6-1D6F74F7B96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656182" y="322025"/>
            <a:ext cx="1106641" cy="995977"/>
          </a:xfrm>
          <a:prstGeom prst="rect">
            <a:avLst/>
          </a:prstGeom>
        </p:spPr>
      </p:pic>
      <p:pic>
        <p:nvPicPr>
          <p:cNvPr id="11" name="Picture 4">
            <a:hlinkClick r:id="rId11" action="ppaction://hlinksldjump" highlightClick="1">
              <a:snd r:embed="rId8" name="click.wav"/>
            </a:hlinkClick>
            <a:extLst>
              <a:ext uri="{FF2B5EF4-FFF2-40B4-BE49-F238E27FC236}">
                <a16:creationId xmlns:a16="http://schemas.microsoft.com/office/drawing/2014/main" id="{4DA78301-466B-7F18-4E89-46624B00AA22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2224048" y="322025"/>
            <a:ext cx="1052552" cy="9959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66704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5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4452" y="721620"/>
            <a:ext cx="16721928" cy="8751636"/>
            <a:chOff x="0" y="0"/>
            <a:chExt cx="5656553" cy="29604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656553" cy="2960430"/>
            </a:xfrm>
            <a:custGeom>
              <a:avLst/>
              <a:gdLst/>
              <a:ahLst/>
              <a:cxnLst/>
              <a:rect l="l" t="t" r="r" b="b"/>
              <a:pathLst>
                <a:path w="5656553" h="2960430">
                  <a:moveTo>
                    <a:pt x="0" y="0"/>
                  </a:moveTo>
                  <a:lnTo>
                    <a:pt x="5656553" y="0"/>
                  </a:lnTo>
                  <a:lnTo>
                    <a:pt x="5656553" y="2960430"/>
                  </a:lnTo>
                  <a:lnTo>
                    <a:pt x="0" y="2960430"/>
                  </a:lnTo>
                  <a:close/>
                </a:path>
              </a:pathLst>
            </a:custGeom>
            <a:solidFill>
              <a:srgbClr val="F6EAB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844452" y="667079"/>
            <a:ext cx="6252386" cy="880617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flipH="1">
            <a:off x="6079223" y="667079"/>
            <a:ext cx="6252386" cy="880617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flipH="1">
            <a:off x="11313994" y="667079"/>
            <a:ext cx="6252386" cy="880617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953636" y="1866900"/>
            <a:ext cx="14541661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dirty="0">
                <a:solidFill>
                  <a:srgbClr val="764640"/>
                </a:solidFill>
                <a:latin typeface="Tropika"/>
              </a:rPr>
              <a:t>Yakin </a:t>
            </a:r>
            <a:r>
              <a:rPr lang="en-US" sz="15000" dirty="0" err="1">
                <a:solidFill>
                  <a:srgbClr val="764640"/>
                </a:solidFill>
                <a:latin typeface="Tropika"/>
              </a:rPr>
              <a:t>Untuk</a:t>
            </a:r>
            <a:r>
              <a:rPr lang="en-US" sz="15000" dirty="0">
                <a:solidFill>
                  <a:srgbClr val="764640"/>
                </a:solidFill>
                <a:latin typeface="Tropika"/>
              </a:rPr>
              <a:t> </a:t>
            </a:r>
            <a:r>
              <a:rPr lang="en-US" sz="15000" dirty="0" err="1">
                <a:solidFill>
                  <a:srgbClr val="764640"/>
                </a:solidFill>
                <a:latin typeface="Tropika"/>
              </a:rPr>
              <a:t>Keluar</a:t>
            </a:r>
            <a:r>
              <a:rPr lang="en-US" sz="15000" dirty="0">
                <a:solidFill>
                  <a:srgbClr val="764640"/>
                </a:solidFill>
                <a:latin typeface="Tropika"/>
              </a:rPr>
              <a:t>?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5B0E698-48D0-4ABD-6E81-FD83A1EF4472}"/>
              </a:ext>
            </a:extLst>
          </p:cNvPr>
          <p:cNvGrpSpPr/>
          <p:nvPr/>
        </p:nvGrpSpPr>
        <p:grpSpPr>
          <a:xfrm>
            <a:off x="4043826" y="5204438"/>
            <a:ext cx="4666772" cy="2756650"/>
            <a:chOff x="4043826" y="5204438"/>
            <a:chExt cx="4666772" cy="2756650"/>
          </a:xfrm>
        </p:grpSpPr>
        <p:pic>
          <p:nvPicPr>
            <p:cNvPr id="9" name="Picture 4">
              <a:hlinkClick r:id="" action="ppaction://hlinkshowjump?jump=endshow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9C564721-8F00-2467-FACC-B216E10D9E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r="53522"/>
            <a:stretch/>
          </p:blipFill>
          <p:spPr>
            <a:xfrm>
              <a:off x="4043826" y="5204438"/>
              <a:ext cx="4666772" cy="2756650"/>
            </a:xfrm>
            <a:prstGeom prst="rect">
              <a:avLst/>
            </a:prstGeom>
          </p:spPr>
        </p:pic>
        <p:sp>
          <p:nvSpPr>
            <p:cNvPr id="11" name="TextBox 10">
              <a:hlinkClick r:id="" action="ppaction://hlinkshowjump?jump=endshow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637C7E6D-593F-C629-CAC5-C0093BD47F16}"/>
                </a:ext>
              </a:extLst>
            </p:cNvPr>
            <p:cNvSpPr txBox="1"/>
            <p:nvPr/>
          </p:nvSpPr>
          <p:spPr>
            <a:xfrm>
              <a:off x="5243724" y="5690932"/>
              <a:ext cx="2884550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2400" dirty="0" err="1">
                  <a:latin typeface="A.C.M.E. Secret Agent" panose="020B0603050302020204" pitchFamily="34" charset="0"/>
                </a:rPr>
                <a:t>Pencet</a:t>
              </a:r>
              <a:r>
                <a:rPr lang="en-US" sz="2400" dirty="0">
                  <a:latin typeface="A.C.M.E. Secret Agent" panose="020B0603050302020204" pitchFamily="34" charset="0"/>
                </a:rPr>
                <a:t> </a:t>
              </a:r>
              <a:r>
                <a:rPr lang="en-US" sz="2400" dirty="0" err="1">
                  <a:latin typeface="A.C.M.E. Secret Agent" panose="020B0603050302020204" pitchFamily="34" charset="0"/>
                </a:rPr>
                <a:t>tombol</a:t>
              </a:r>
              <a:r>
                <a:rPr lang="en-US" sz="2400" dirty="0">
                  <a:latin typeface="A.C.M.E. Secret Agent" panose="020B0603050302020204" pitchFamily="34" charset="0"/>
                </a:rPr>
                <a:t> Kembali</a:t>
              </a:r>
              <a:r>
                <a:rPr lang="en-US" sz="2400" dirty="0">
                  <a:solidFill>
                    <a:schemeClr val="tx1"/>
                  </a:solidFill>
                  <a:latin typeface="A.C.M.E. Secret Agent" panose="020B0603050302020204" pitchFamily="34" charset="0"/>
                </a:rPr>
                <a:t> </a:t>
              </a:r>
              <a:r>
                <a:rPr lang="en-US" sz="2400" dirty="0" err="1">
                  <a:solidFill>
                    <a:schemeClr val="tx1"/>
                  </a:solidFill>
                  <a:latin typeface="A.C.M.E. Secret Agent" panose="020B0603050302020204" pitchFamily="34" charset="0"/>
                </a:rPr>
                <a:t>untuk</a:t>
              </a:r>
              <a:r>
                <a:rPr lang="en-US" sz="2400" dirty="0">
                  <a:solidFill>
                    <a:schemeClr val="tx1"/>
                  </a:solidFill>
                  <a:latin typeface="A.C.M.E. Secret Agent" panose="020B0603050302020204" pitchFamily="34" charset="0"/>
                </a:rPr>
                <a:t> </a:t>
              </a:r>
              <a:r>
                <a:rPr lang="en-US" sz="2400" dirty="0" err="1">
                  <a:solidFill>
                    <a:schemeClr val="tx1"/>
                  </a:solidFill>
                  <a:latin typeface="A.C.M.E. Secret Agent" panose="020B0603050302020204" pitchFamily="34" charset="0"/>
                </a:rPr>
                <a:t>keluar</a:t>
              </a:r>
              <a:endParaRPr lang="en-ID" sz="24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6F9D975-28E0-C17A-69E6-A57D51E42B79}"/>
              </a:ext>
            </a:extLst>
          </p:cNvPr>
          <p:cNvGrpSpPr/>
          <p:nvPr/>
        </p:nvGrpSpPr>
        <p:grpSpPr>
          <a:xfrm>
            <a:off x="8980608" y="5097438"/>
            <a:ext cx="4666772" cy="2756650"/>
            <a:chOff x="8889039" y="5070191"/>
            <a:chExt cx="4666772" cy="2756650"/>
          </a:xfrm>
        </p:grpSpPr>
        <p:pic>
          <p:nvPicPr>
            <p:cNvPr id="12" name="Picture 4">
              <a:hlinkClick r:id="" action="ppaction://hlinkshowjump?jump=firstslide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C856FE6D-B952-2407-263B-C9862EA267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r="53522"/>
            <a:stretch/>
          </p:blipFill>
          <p:spPr>
            <a:xfrm rot="21509507" flipH="1">
              <a:off x="8889039" y="5070191"/>
              <a:ext cx="4666772" cy="2756650"/>
            </a:xfrm>
            <a:prstGeom prst="rect">
              <a:avLst/>
            </a:prstGeom>
          </p:spPr>
        </p:pic>
        <p:sp>
          <p:nvSpPr>
            <p:cNvPr id="13" name="TextBox 12">
              <a:hlinkClick r:id="" action="ppaction://hlinkshowjump?jump=firstslide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A85A741C-85BE-019C-5764-307A1030F629}"/>
                </a:ext>
              </a:extLst>
            </p:cNvPr>
            <p:cNvSpPr txBox="1"/>
            <p:nvPr/>
          </p:nvSpPr>
          <p:spPr>
            <a:xfrm flipH="1">
              <a:off x="9224466" y="5848351"/>
              <a:ext cx="3347549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200" dirty="0" err="1">
                  <a:solidFill>
                    <a:schemeClr val="tx1"/>
                  </a:solidFill>
                  <a:latin typeface="A.C.M.E. Secret Agent" panose="020B0603050302020204" pitchFamily="34" charset="0"/>
                </a:rPr>
                <a:t>Tidak</a:t>
              </a:r>
              <a:endParaRPr lang="en-ID" sz="7200" dirty="0"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554146" y="3857625"/>
            <a:ext cx="9996880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dirty="0" err="1">
                <a:solidFill>
                  <a:srgbClr val="764640"/>
                </a:solidFill>
                <a:latin typeface="Tropika"/>
              </a:rPr>
              <a:t>Transliterasi</a:t>
            </a:r>
            <a:endParaRPr lang="en-US" sz="15000" dirty="0">
              <a:solidFill>
                <a:srgbClr val="764640"/>
              </a:solidFill>
              <a:latin typeface="Tropika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756753" y="266700"/>
            <a:ext cx="3531247" cy="4114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198134" y="6198287"/>
            <a:ext cx="8708904" cy="887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Sniglet"/>
              </a:rPr>
              <a:t>Bahasa Arab</a:t>
            </a:r>
          </a:p>
        </p:txBody>
      </p:sp>
      <p:pic>
        <p:nvPicPr>
          <p:cNvPr id="6" name="Picture 2">
            <a:hlinkClick r:id="" action="ppaction://hlinkshowjump?jump=next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37FAF405-E344-8CCB-BC94-64C6EB3E333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1523886" y="7208658"/>
            <a:ext cx="2057400" cy="2057400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B86B599A-4A1B-820E-0F82-9578BFAA64A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2243606" y="1028700"/>
            <a:ext cx="5277231" cy="8229600"/>
          </a:xfrm>
          <a:prstGeom prst="rect">
            <a:avLst/>
          </a:prstGeom>
        </p:spPr>
      </p:pic>
      <p:pic>
        <p:nvPicPr>
          <p:cNvPr id="13" name="Picture 2">
            <a:hlinkClick r:id="rId10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EB1BAA4F-352E-F0FC-AE51-124E7C1FFED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656182" y="322025"/>
            <a:ext cx="1106641" cy="995977"/>
          </a:xfrm>
          <a:prstGeom prst="rect">
            <a:avLst/>
          </a:prstGeom>
        </p:spPr>
      </p:pic>
      <p:pic>
        <p:nvPicPr>
          <p:cNvPr id="14" name="Picture 4">
            <a:hlinkClick r:id="rId13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56B17BB1-8920-9973-5AA6-0D25937E2EE3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2224048" y="322025"/>
            <a:ext cx="1052552" cy="9959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7827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265930-002B-CC86-F0DA-EB3B4111EF0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215" b="96552" l="4023" r="96169">
                        <a14:foregroundMark x1="40421" y1="46743" x2="40421" y2="46743"/>
                        <a14:foregroundMark x1="42146" y1="41379" x2="42146" y2="41379"/>
                        <a14:foregroundMark x1="4023" y1="37739" x2="4023" y2="37739"/>
                        <a14:foregroundMark x1="96360" y1="39655" x2="96360" y2="39655"/>
                        <a14:foregroundMark x1="52874" y1="8621" x2="52874" y2="8621"/>
                        <a14:foregroundMark x1="51149" y1="6322" x2="51149" y2="6322"/>
                        <a14:foregroundMark x1="47510" y1="4215" x2="47510" y2="4215"/>
                        <a14:foregroundMark x1="59195" y1="94828" x2="59195" y2="94828"/>
                        <a14:foregroundMark x1="52490" y1="96552" x2="52490" y2="96552"/>
                        <a14:backgroundMark x1="4406" y1="13602" x2="4406" y2="13602"/>
                        <a14:backgroundMark x1="8429" y1="8621" x2="8429" y2="86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71974" y="371474"/>
            <a:ext cx="9544050" cy="954405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64C614A-7F26-2055-64DD-B0855737A8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7402778"/>
              </p:ext>
            </p:extLst>
          </p:nvPr>
        </p:nvGraphicFramePr>
        <p:xfrm>
          <a:off x="1448998" y="1485900"/>
          <a:ext cx="15390001" cy="67689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27286">
                  <a:extLst>
                    <a:ext uri="{9D8B030D-6E8A-4147-A177-3AD203B41FA5}">
                      <a16:colId xmlns:a16="http://schemas.microsoft.com/office/drawing/2014/main" val="3107123494"/>
                    </a:ext>
                  </a:extLst>
                </a:gridCol>
                <a:gridCol w="3241916">
                  <a:extLst>
                    <a:ext uri="{9D8B030D-6E8A-4147-A177-3AD203B41FA5}">
                      <a16:colId xmlns:a16="http://schemas.microsoft.com/office/drawing/2014/main" val="1424388491"/>
                    </a:ext>
                  </a:extLst>
                </a:gridCol>
                <a:gridCol w="3140022">
                  <a:extLst>
                    <a:ext uri="{9D8B030D-6E8A-4147-A177-3AD203B41FA5}">
                      <a16:colId xmlns:a16="http://schemas.microsoft.com/office/drawing/2014/main" val="3503091742"/>
                    </a:ext>
                  </a:extLst>
                </a:gridCol>
                <a:gridCol w="5880777">
                  <a:extLst>
                    <a:ext uri="{9D8B030D-6E8A-4147-A177-3AD203B41FA5}">
                      <a16:colId xmlns:a16="http://schemas.microsoft.com/office/drawing/2014/main" val="2431145804"/>
                    </a:ext>
                  </a:extLst>
                </a:gridCol>
              </a:tblGrid>
              <a:tr h="719349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Huruf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Arab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Nama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Huruf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Latin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Nama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7152879"/>
                  </a:ext>
                </a:extLst>
              </a:tr>
              <a:tr h="546270">
                <a:tc>
                  <a:txBody>
                    <a:bodyPr/>
                    <a:lstStyle/>
                    <a:p>
                      <a:pPr algn="ctr"/>
                      <a:r>
                        <a:rPr lang="ar-SA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أ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Alif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Tidak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</a:t>
                      </a:r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dilambangkan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Tidak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</a:t>
                      </a:r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dilambangkan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41140870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ب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Ba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B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Be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24706793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ت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Ta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T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Te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86547592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ث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Ṡa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ṡ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es (</a:t>
                      </a:r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dengan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</a:t>
                      </a:r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titik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di </a:t>
                      </a:r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atas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)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30075177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ج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Jim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J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Je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06779701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ح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Ḥa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ḥ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ha (</a:t>
                      </a:r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dengan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</a:t>
                      </a:r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titik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di </a:t>
                      </a:r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bawah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)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20695031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خ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Kha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Kh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ka dan ha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00798852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د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Dal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d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De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37933517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ذ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Żal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ż</a:t>
                      </a:r>
                      <a:endParaRPr lang="en-ID" sz="400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Zet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(</a:t>
                      </a:r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dengan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</a:t>
                      </a:r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titik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di </a:t>
                      </a:r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atas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)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61178608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BC94167D-DEA1-BC0A-D095-03D3102CB8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198" y="627400"/>
            <a:ext cx="7467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Tabel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1: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Tabel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Transliterasi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Konsonan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" name="Isosceles Triangle 1">
            <a:hlinkClick r:id="" action="ppaction://hlinkshowjump?jump=next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92C4A5EC-9B20-6C52-4CE8-C506951CB77F}"/>
              </a:ext>
            </a:extLst>
          </p:cNvPr>
          <p:cNvSpPr/>
          <p:nvPr/>
        </p:nvSpPr>
        <p:spPr>
          <a:xfrm rot="5400000">
            <a:off x="15911353" y="8701778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Isosceles Triangle 2">
            <a:hlinkClick r:id="" action="ppaction://hlinkshowjump?jump=previous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47EFFCF5-6DA4-E4A9-AC78-45C69F493C71}"/>
              </a:ext>
            </a:extLst>
          </p:cNvPr>
          <p:cNvSpPr/>
          <p:nvPr/>
        </p:nvSpPr>
        <p:spPr>
          <a:xfrm rot="16200000" flipH="1">
            <a:off x="1170534" y="8700458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6A6A55-E887-7164-21FF-C0FE3BC3EF5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215" b="96552" l="4023" r="96169">
                        <a14:foregroundMark x1="40421" y1="46743" x2="40421" y2="46743"/>
                        <a14:foregroundMark x1="42146" y1="41379" x2="42146" y2="41379"/>
                        <a14:foregroundMark x1="4023" y1="37739" x2="4023" y2="37739"/>
                        <a14:foregroundMark x1="96360" y1="39655" x2="96360" y2="39655"/>
                        <a14:foregroundMark x1="52874" y1="8621" x2="52874" y2="8621"/>
                        <a14:foregroundMark x1="51149" y1="6322" x2="51149" y2="6322"/>
                        <a14:foregroundMark x1="47510" y1="4215" x2="47510" y2="4215"/>
                        <a14:foregroundMark x1="59195" y1="94828" x2="59195" y2="94828"/>
                        <a14:foregroundMark x1="52490" y1="96552" x2="52490" y2="96552"/>
                        <a14:backgroundMark x1="4406" y1="13602" x2="4406" y2="13602"/>
                        <a14:backgroundMark x1="8429" y1="8621" x2="8429" y2="86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71974" y="371474"/>
            <a:ext cx="9544050" cy="954405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64C614A-7F26-2055-64DD-B0855737A8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573292"/>
              </p:ext>
            </p:extLst>
          </p:nvPr>
        </p:nvGraphicFramePr>
        <p:xfrm>
          <a:off x="1448998" y="1257300"/>
          <a:ext cx="15390001" cy="67689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27286">
                  <a:extLst>
                    <a:ext uri="{9D8B030D-6E8A-4147-A177-3AD203B41FA5}">
                      <a16:colId xmlns:a16="http://schemas.microsoft.com/office/drawing/2014/main" val="3107123494"/>
                    </a:ext>
                  </a:extLst>
                </a:gridCol>
                <a:gridCol w="3241916">
                  <a:extLst>
                    <a:ext uri="{9D8B030D-6E8A-4147-A177-3AD203B41FA5}">
                      <a16:colId xmlns:a16="http://schemas.microsoft.com/office/drawing/2014/main" val="1424388491"/>
                    </a:ext>
                  </a:extLst>
                </a:gridCol>
                <a:gridCol w="3140022">
                  <a:extLst>
                    <a:ext uri="{9D8B030D-6E8A-4147-A177-3AD203B41FA5}">
                      <a16:colId xmlns:a16="http://schemas.microsoft.com/office/drawing/2014/main" val="3503091742"/>
                    </a:ext>
                  </a:extLst>
                </a:gridCol>
                <a:gridCol w="5880777">
                  <a:extLst>
                    <a:ext uri="{9D8B030D-6E8A-4147-A177-3AD203B41FA5}">
                      <a16:colId xmlns:a16="http://schemas.microsoft.com/office/drawing/2014/main" val="2431145804"/>
                    </a:ext>
                  </a:extLst>
                </a:gridCol>
              </a:tblGrid>
              <a:tr h="719349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Huruf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Arab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Nama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Huruf</a:t>
                      </a:r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 Latin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604020202020204" pitchFamily="34" charset="0"/>
                          <a:ea typeface="AlQalam Hassan" panose="020A0503020102020204" pitchFamily="18" charset="-78"/>
                          <a:cs typeface="MoolBoran" panose="020B0604020202020204" pitchFamily="34" charset="0"/>
                        </a:rPr>
                        <a:t>Nama</a:t>
                      </a:r>
                      <a:endParaRPr lang="en-ID" sz="4000" dirty="0">
                        <a:effectLst/>
                        <a:latin typeface="MoolBoran" panose="020B0604020202020204" pitchFamily="34" charset="0"/>
                        <a:ea typeface="AlQalam Hassan" panose="020A0503020102020204" pitchFamily="18" charset="-78"/>
                        <a:cs typeface="MoolBoran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71528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ر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Ra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r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er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1140870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 dirty="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ز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Zai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z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zet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24706793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س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Sin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s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es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6547592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ش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Syin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sy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es dan ye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0075177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ص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Ṣad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ṣ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es (dengan titik di bawah)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06779701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ض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Ḍad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ḍ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de (dengan titik di bawah)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0695031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 dirty="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ط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Ṭa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ṭ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te</a:t>
                      </a:r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 (</a:t>
                      </a:r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dengan</a:t>
                      </a:r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 </a:t>
                      </a:r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titik</a:t>
                      </a:r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 di </a:t>
                      </a:r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bawah</a:t>
                      </a:r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)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0798852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ظ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Ẓa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ẓ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zet (dengan titik di bawah)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37933517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AlQalam Hassan" panose="020A0503020102020204" pitchFamily="18" charset="-78"/>
                        </a:rPr>
                        <a:t>ع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`ain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`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koma</a:t>
                      </a:r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 </a:t>
                      </a:r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terbalik</a:t>
                      </a:r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 (di </a:t>
                      </a:r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atas</a:t>
                      </a:r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AlQalam Hassan" panose="020A0503020102020204" pitchFamily="18" charset="-78"/>
                          <a:cs typeface="MoolBoran" panose="020B0100010101010101" pitchFamily="34" charset="0"/>
                        </a:rPr>
                        <a:t>)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AlQalam Hassan" panose="020A0503020102020204" pitchFamily="18" charset="-78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61178608"/>
                  </a:ext>
                </a:extLst>
              </a:tr>
            </a:tbl>
          </a:graphicData>
        </a:graphic>
      </p:graphicFrame>
      <p:sp>
        <p:nvSpPr>
          <p:cNvPr id="5" name="Isosceles Triangle 4">
            <a:hlinkClick r:id="" action="ppaction://hlinkshowjump?jump=next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54C78D07-9E6B-D154-3541-6722A4DBD732}"/>
              </a:ext>
            </a:extLst>
          </p:cNvPr>
          <p:cNvSpPr/>
          <p:nvPr/>
        </p:nvSpPr>
        <p:spPr>
          <a:xfrm rot="5400000">
            <a:off x="15911353" y="8701778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Isosceles Triangle 6">
            <a:hlinkClick r:id="" action="ppaction://hlinkshowjump?jump=previous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346AF7E2-1204-9B57-FFD0-B46A45D32A60}"/>
              </a:ext>
            </a:extLst>
          </p:cNvPr>
          <p:cNvSpPr/>
          <p:nvPr/>
        </p:nvSpPr>
        <p:spPr>
          <a:xfrm rot="16200000" flipH="1">
            <a:off x="1170534" y="8700458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67818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CA0421-29DC-9C0D-8845-696CA9445E2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215" b="96552" l="4023" r="96169">
                        <a14:foregroundMark x1="40421" y1="46743" x2="40421" y2="46743"/>
                        <a14:foregroundMark x1="42146" y1="41379" x2="42146" y2="41379"/>
                        <a14:foregroundMark x1="4023" y1="37739" x2="4023" y2="37739"/>
                        <a14:foregroundMark x1="96360" y1="39655" x2="96360" y2="39655"/>
                        <a14:foregroundMark x1="52874" y1="8621" x2="52874" y2="8621"/>
                        <a14:foregroundMark x1="51149" y1="6322" x2="51149" y2="6322"/>
                        <a14:foregroundMark x1="47510" y1="4215" x2="47510" y2="4215"/>
                        <a14:foregroundMark x1="59195" y1="94828" x2="59195" y2="94828"/>
                        <a14:foregroundMark x1="52490" y1="96552" x2="52490" y2="96552"/>
                        <a14:backgroundMark x1="4406" y1="13602" x2="4406" y2="13602"/>
                        <a14:backgroundMark x1="8429" y1="8621" x2="8429" y2="86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71974" y="371474"/>
            <a:ext cx="9544050" cy="9544050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C1F0A94-BC8D-6E9C-D77D-C1D7A9B8F2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0924407"/>
              </p:ext>
            </p:extLst>
          </p:nvPr>
        </p:nvGraphicFramePr>
        <p:xfrm>
          <a:off x="1538999" y="695676"/>
          <a:ext cx="15210000" cy="76353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73848">
                  <a:extLst>
                    <a:ext uri="{9D8B030D-6E8A-4147-A177-3AD203B41FA5}">
                      <a16:colId xmlns:a16="http://schemas.microsoft.com/office/drawing/2014/main" val="3155594968"/>
                    </a:ext>
                  </a:extLst>
                </a:gridCol>
                <a:gridCol w="3182001">
                  <a:extLst>
                    <a:ext uri="{9D8B030D-6E8A-4147-A177-3AD203B41FA5}">
                      <a16:colId xmlns:a16="http://schemas.microsoft.com/office/drawing/2014/main" val="3121011558"/>
                    </a:ext>
                  </a:extLst>
                </a:gridCol>
                <a:gridCol w="3082019">
                  <a:extLst>
                    <a:ext uri="{9D8B030D-6E8A-4147-A177-3AD203B41FA5}">
                      <a16:colId xmlns:a16="http://schemas.microsoft.com/office/drawing/2014/main" val="56456590"/>
                    </a:ext>
                  </a:extLst>
                </a:gridCol>
                <a:gridCol w="5772132">
                  <a:extLst>
                    <a:ext uri="{9D8B030D-6E8A-4147-A177-3AD203B41FA5}">
                      <a16:colId xmlns:a16="http://schemas.microsoft.com/office/drawing/2014/main" val="602347446"/>
                    </a:ext>
                  </a:extLst>
                </a:gridCol>
              </a:tblGrid>
              <a:tr h="697719">
                <a:tc>
                  <a:txBody>
                    <a:bodyPr/>
                    <a:lstStyle/>
                    <a:p>
                      <a:pPr algn="ctr"/>
                      <a:r>
                        <a:rPr lang="en-US" sz="4600" dirty="0" err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Huruf</a:t>
                      </a:r>
                      <a:endParaRPr lang="en-ID" sz="46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600" dirty="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Nama</a:t>
                      </a:r>
                      <a:endParaRPr lang="en-ID" sz="46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600" dirty="0" err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Huruf</a:t>
                      </a:r>
                      <a:r>
                        <a:rPr lang="en-US" sz="4600" dirty="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 Latin</a:t>
                      </a:r>
                      <a:endParaRPr lang="en-ID" sz="46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600" dirty="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Nama</a:t>
                      </a:r>
                      <a:endParaRPr lang="en-ID" sz="46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/>
                </a:tc>
                <a:extLst>
                  <a:ext uri="{0D108BD9-81ED-4DB2-BD59-A6C34878D82A}">
                    <a16:rowId xmlns:a16="http://schemas.microsoft.com/office/drawing/2014/main" val="3300124745"/>
                  </a:ext>
                </a:extLst>
              </a:tr>
              <a:tr h="630389">
                <a:tc>
                  <a:txBody>
                    <a:bodyPr/>
                    <a:lstStyle/>
                    <a:p>
                      <a:pPr algn="ctr"/>
                      <a:r>
                        <a:rPr lang="ar-SA" sz="4000" dirty="0">
                          <a:effectLst/>
                          <a:latin typeface="MoolBoran" panose="020B0100010101010101" pitchFamily="34" charset="0"/>
                        </a:rPr>
                        <a:t>غ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Gain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g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ge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extLst>
                  <a:ext uri="{0D108BD9-81ED-4DB2-BD59-A6C34878D82A}">
                    <a16:rowId xmlns:a16="http://schemas.microsoft.com/office/drawing/2014/main" val="649686699"/>
                  </a:ext>
                </a:extLst>
              </a:tr>
              <a:tr h="630389">
                <a:tc>
                  <a:txBody>
                    <a:bodyPr/>
                    <a:lstStyle/>
                    <a:p>
                      <a:pPr algn="ctr"/>
                      <a:r>
                        <a:rPr lang="ar-SA" sz="4000" dirty="0">
                          <a:effectLst/>
                          <a:latin typeface="MoolBoran" panose="020B0100010101010101" pitchFamily="34" charset="0"/>
                        </a:rPr>
                        <a:t>ف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Fa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f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ef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extLst>
                  <a:ext uri="{0D108BD9-81ED-4DB2-BD59-A6C34878D82A}">
                    <a16:rowId xmlns:a16="http://schemas.microsoft.com/office/drawing/2014/main" val="1658149243"/>
                  </a:ext>
                </a:extLst>
              </a:tr>
              <a:tr h="630389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</a:rPr>
                        <a:t>ق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Qaf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q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ki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extLst>
                  <a:ext uri="{0D108BD9-81ED-4DB2-BD59-A6C34878D82A}">
                    <a16:rowId xmlns:a16="http://schemas.microsoft.com/office/drawing/2014/main" val="1793169776"/>
                  </a:ext>
                </a:extLst>
              </a:tr>
              <a:tr h="630389">
                <a:tc>
                  <a:txBody>
                    <a:bodyPr/>
                    <a:lstStyle/>
                    <a:p>
                      <a:pPr algn="ctr"/>
                      <a:r>
                        <a:rPr lang="ar-SA" sz="4000" dirty="0">
                          <a:effectLst/>
                          <a:latin typeface="MoolBoran" panose="020B0100010101010101" pitchFamily="34" charset="0"/>
                        </a:rPr>
                        <a:t>ك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Kaf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k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ka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extLst>
                  <a:ext uri="{0D108BD9-81ED-4DB2-BD59-A6C34878D82A}">
                    <a16:rowId xmlns:a16="http://schemas.microsoft.com/office/drawing/2014/main" val="261207078"/>
                  </a:ext>
                </a:extLst>
              </a:tr>
              <a:tr h="630389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</a:rPr>
                        <a:t>ل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Lam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l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el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extLst>
                  <a:ext uri="{0D108BD9-81ED-4DB2-BD59-A6C34878D82A}">
                    <a16:rowId xmlns:a16="http://schemas.microsoft.com/office/drawing/2014/main" val="2978105032"/>
                  </a:ext>
                </a:extLst>
              </a:tr>
              <a:tr h="630389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</a:rPr>
                        <a:t>م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Mim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m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em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extLst>
                  <a:ext uri="{0D108BD9-81ED-4DB2-BD59-A6C34878D82A}">
                    <a16:rowId xmlns:a16="http://schemas.microsoft.com/office/drawing/2014/main" val="388108842"/>
                  </a:ext>
                </a:extLst>
              </a:tr>
              <a:tr h="630389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</a:rPr>
                        <a:t>ن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Nun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n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en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extLst>
                  <a:ext uri="{0D108BD9-81ED-4DB2-BD59-A6C34878D82A}">
                    <a16:rowId xmlns:a16="http://schemas.microsoft.com/office/drawing/2014/main" val="134558544"/>
                  </a:ext>
                </a:extLst>
              </a:tr>
              <a:tr h="630389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</a:rPr>
                        <a:t>و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Wau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w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we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extLst>
                  <a:ext uri="{0D108BD9-81ED-4DB2-BD59-A6C34878D82A}">
                    <a16:rowId xmlns:a16="http://schemas.microsoft.com/office/drawing/2014/main" val="1596414055"/>
                  </a:ext>
                </a:extLst>
              </a:tr>
              <a:tr h="630389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</a:rPr>
                        <a:t>ﮬ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Ha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h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ha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extLst>
                  <a:ext uri="{0D108BD9-81ED-4DB2-BD59-A6C34878D82A}">
                    <a16:rowId xmlns:a16="http://schemas.microsoft.com/office/drawing/2014/main" val="4239330421"/>
                  </a:ext>
                </a:extLst>
              </a:tr>
              <a:tr h="630389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</a:rPr>
                        <a:t>ء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Hamzah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‘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err="1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apostrof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extLst>
                  <a:ext uri="{0D108BD9-81ED-4DB2-BD59-A6C34878D82A}">
                    <a16:rowId xmlns:a16="http://schemas.microsoft.com/office/drawing/2014/main" val="76470697"/>
                  </a:ext>
                </a:extLst>
              </a:tr>
              <a:tr h="630389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</a:rPr>
                        <a:t>ي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Ya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y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cs typeface="MoolBoran" panose="020B0100010101010101" pitchFamily="34" charset="0"/>
                        </a:rPr>
                        <a:t>ye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70850" marR="70850" marT="0" marB="0" anchor="b"/>
                </a:tc>
                <a:extLst>
                  <a:ext uri="{0D108BD9-81ED-4DB2-BD59-A6C34878D82A}">
                    <a16:rowId xmlns:a16="http://schemas.microsoft.com/office/drawing/2014/main" val="175793737"/>
                  </a:ext>
                </a:extLst>
              </a:tr>
            </a:tbl>
          </a:graphicData>
        </a:graphic>
      </p:graphicFrame>
      <p:sp>
        <p:nvSpPr>
          <p:cNvPr id="3" name="Isosceles Triangle 2">
            <a:hlinkClick r:id="" action="ppaction://hlinkshowjump?jump=next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4E86A32A-789C-BDAE-6DE8-54237E6F2D77}"/>
              </a:ext>
            </a:extLst>
          </p:cNvPr>
          <p:cNvSpPr/>
          <p:nvPr/>
        </p:nvSpPr>
        <p:spPr>
          <a:xfrm rot="5400000">
            <a:off x="15911353" y="8701778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Isosceles Triangle 4">
            <a:hlinkClick r:id="" action="ppaction://hlinkshowjump?jump=previous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6B5BDE49-1676-4E47-BF93-5D65BF6AC085}"/>
              </a:ext>
            </a:extLst>
          </p:cNvPr>
          <p:cNvSpPr/>
          <p:nvPr/>
        </p:nvSpPr>
        <p:spPr>
          <a:xfrm rot="16200000" flipH="1">
            <a:off x="1170534" y="8700458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0331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265930-002B-CC86-F0DA-EB3B4111EF0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215" b="96552" l="4023" r="96169">
                        <a14:foregroundMark x1="40421" y1="46743" x2="40421" y2="46743"/>
                        <a14:foregroundMark x1="42146" y1="41379" x2="42146" y2="41379"/>
                        <a14:foregroundMark x1="4023" y1="37739" x2="4023" y2="37739"/>
                        <a14:foregroundMark x1="96360" y1="39655" x2="96360" y2="39655"/>
                        <a14:foregroundMark x1="52874" y1="8621" x2="52874" y2="8621"/>
                        <a14:foregroundMark x1="51149" y1="6322" x2="51149" y2="6322"/>
                        <a14:foregroundMark x1="47510" y1="4215" x2="47510" y2="4215"/>
                        <a14:foregroundMark x1="59195" y1="94828" x2="59195" y2="94828"/>
                        <a14:foregroundMark x1="52490" y1="96552" x2="52490" y2="96552"/>
                        <a14:backgroundMark x1="4406" y1="13602" x2="4406" y2="13602"/>
                        <a14:backgroundMark x1="8429" y1="8621" x2="8429" y2="86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71974" y="371474"/>
            <a:ext cx="9544050" cy="954405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64C614A-7F26-2055-64DD-B0855737A8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2620525"/>
              </p:ext>
            </p:extLst>
          </p:nvPr>
        </p:nvGraphicFramePr>
        <p:xfrm>
          <a:off x="1448998" y="1982070"/>
          <a:ext cx="15390001" cy="26889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27286">
                  <a:extLst>
                    <a:ext uri="{9D8B030D-6E8A-4147-A177-3AD203B41FA5}">
                      <a16:colId xmlns:a16="http://schemas.microsoft.com/office/drawing/2014/main" val="3107123494"/>
                    </a:ext>
                  </a:extLst>
                </a:gridCol>
                <a:gridCol w="3241916">
                  <a:extLst>
                    <a:ext uri="{9D8B030D-6E8A-4147-A177-3AD203B41FA5}">
                      <a16:colId xmlns:a16="http://schemas.microsoft.com/office/drawing/2014/main" val="1424388491"/>
                    </a:ext>
                  </a:extLst>
                </a:gridCol>
                <a:gridCol w="3140022">
                  <a:extLst>
                    <a:ext uri="{9D8B030D-6E8A-4147-A177-3AD203B41FA5}">
                      <a16:colId xmlns:a16="http://schemas.microsoft.com/office/drawing/2014/main" val="3503091742"/>
                    </a:ext>
                  </a:extLst>
                </a:gridCol>
                <a:gridCol w="5880777">
                  <a:extLst>
                    <a:ext uri="{9D8B030D-6E8A-4147-A177-3AD203B41FA5}">
                      <a16:colId xmlns:a16="http://schemas.microsoft.com/office/drawing/2014/main" val="2431145804"/>
                    </a:ext>
                  </a:extLst>
                </a:gridCol>
              </a:tblGrid>
              <a:tr h="719349"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 err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Huruf</a:t>
                      </a:r>
                      <a:r>
                        <a:rPr lang="en-US" sz="4000" b="1" dirty="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 Arab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Nama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Huruf Latin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Nama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152879"/>
                  </a:ext>
                </a:extLst>
              </a:tr>
              <a:tr h="546270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Traditional Arabic" panose="02010000000000000000" pitchFamily="2" charset="-78"/>
                        </a:rPr>
                        <a:t>ﹷ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Fathah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a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241140870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Traditional Arabic" panose="02010000000000000000" pitchFamily="2" charset="-78"/>
                        </a:rPr>
                        <a:t>ﹻ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Kasrah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i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i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124706793"/>
                  </a:ext>
                </a:extLst>
              </a:tr>
              <a:tr h="679998">
                <a:tc>
                  <a:txBody>
                    <a:bodyPr/>
                    <a:lstStyle/>
                    <a:p>
                      <a:pPr algn="ctr"/>
                      <a:r>
                        <a:rPr lang="ar-SA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Traditional Arabic" panose="02010000000000000000" pitchFamily="2" charset="-78"/>
                        </a:rPr>
                        <a:t>ﹹ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Dammah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u</a:t>
                      </a:r>
                      <a:endParaRPr lang="en-ID" sz="400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MoolBoran" panose="020B0100010101010101" pitchFamily="34" charset="0"/>
                          <a:ea typeface="Times New Roman" panose="02020603050405020304" pitchFamily="18" charset="0"/>
                          <a:cs typeface="MoolBoran" panose="020B0100010101010101" pitchFamily="34" charset="0"/>
                        </a:rPr>
                        <a:t>u</a:t>
                      </a:r>
                      <a:endParaRPr lang="en-ID" sz="4000" dirty="0">
                        <a:effectLst/>
                        <a:latin typeface="MoolBoran" panose="020B0100010101010101" pitchFamily="34" charset="0"/>
                        <a:ea typeface="Times New Roman" panose="02020603050405020304" pitchFamily="18" charset="0"/>
                        <a:cs typeface="MoolBoran" panose="020B0100010101010101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086547592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BC94167D-DEA1-BC0A-D095-03D3102CB8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3496" y="593685"/>
            <a:ext cx="80010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Tabel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2: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Tabel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Transliterasi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Vokal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  <a:ea typeface="Times New Roman" panose="02020603050405020304" pitchFamily="18" charset="0"/>
              </a:rPr>
              <a:t> Tunggal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" name="Isosceles Triangle 1">
            <a:hlinkClick r:id="" action="ppaction://hlinkshowjump?jump=next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7B48B6C3-0F89-3DB5-A2A4-BAA36BE215B4}"/>
              </a:ext>
            </a:extLst>
          </p:cNvPr>
          <p:cNvSpPr/>
          <p:nvPr/>
        </p:nvSpPr>
        <p:spPr>
          <a:xfrm rot="5400000">
            <a:off x="15911353" y="8701778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Isosceles Triangle 2">
            <a:hlinkClick r:id="" action="ppaction://hlinkshowjump?jump=previousslide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28B025DF-8D6E-19D3-0FF0-C072443FE34D}"/>
              </a:ext>
            </a:extLst>
          </p:cNvPr>
          <p:cNvSpPr/>
          <p:nvPr/>
        </p:nvSpPr>
        <p:spPr>
          <a:xfrm rot="16200000" flipH="1">
            <a:off x="1170534" y="8700458"/>
            <a:ext cx="1019174" cy="76944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8322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FIRST_PUBLISH" val="1"/>
  <p:tag name="ISPRING_UUID" val="{B733246F-D97D-4E01-9925-5AB5BAAB2783}"/>
  <p:tag name="ISPRING_RESOURCE_FOLDER" val="D:\OneDrive - uny.ac.id\3. Kreativitas Inovasi &amp; Kewirausahaan TP\UAS KIK\"/>
  <p:tag name="ISPRING_PRESENTATION_PATH" val="D:\OneDrive - uny.ac.id\3. Kreativitas Inovasi &amp; Kewirausahaan TP\UAS KIK.pptx"/>
  <p:tag name="ISPRING_PROJECT_VERSION" val="9.3"/>
  <p:tag name="ISPRING_PROJECT_FOLDER_UPDATED" val="1"/>
  <p:tag name="ISPRING_SCREEN_RECS_UPDATED" val="D:\OneDrive - uny.ac.id\3. Kreativitas Inovasi &amp; Kewirausahaan TP\UAS KIK\"/>
  <p:tag name="ISPRING_LMS_API_VERSION" val="SCORM 2004 (2nd edition)"/>
  <p:tag name="ISPRING_ULTRA_SCORM_COURSE_ID" val="C2A145F1-71BB-44E9-BB92-686EC7C2087B"/>
  <p:tag name="ISPRING_CMI5_LAUNCH_METHOD" val="any window"/>
  <p:tag name="ISPRINGCLOUDFOLDERID" val="1"/>
  <p:tag name="ISPRINGONLINEFOLDERID" val="1"/>
  <p:tag name="ISPRING_OUTPUT_FOLDER" val="[[&quot;\u0001Df`{8E3DA799-EED7-409D-8384-9E68C48DB7D8}&quot;,&quot;D:\\OneDrive - uny.ac.id\\3. Kreativitas Inovasi &amp; Kewirausahaan TP&quot;]]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universal&quot;,&quot;studioSettings&quot;:{&quot;useMobileViewer&quot;:&quot;T_FALSE&quot;}},&quot;advancedSettings&quot;:{&quot;enableTextAllocation&quot;:&quot;T_TRUE&quot;,&quot;viewingFromLocalDrive&quot;:&quot;T_TRUE&quot;,&quot;contentScale&quot;:75,&quot;contentScaleMode&quot;:&quot;SCALE&quot;},&quot;accessibilitySettings&quot;:{&quot;enabled&quot;:&quot;T_FALS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wordSettings&quot;:{&quot;printCopies&quot;:1},&quot;studioSettings&quot;:{&quot;onlineDestinationFolderId&quot;:&quot;1&quot;}}"/>
  <p:tag name="ISPRING_SCORM_RATE_SLIDES" val="0"/>
  <p:tag name="ISPRING_SCORM_PASSING_SCORE" val="80.000000"/>
  <p:tag name="ISPRING_CURRENT_PLAYER_ID" val="universal"/>
  <p:tag name="ISPRING_PRESENTATION_COURSE_TITLE" val="UAS KIK"/>
  <p:tag name="ISPRING_PLAYERS_CUSTOMIZATION_2" val="UEsDBBQAAgAIAA6GPlPDxJh2RwMAAOEJAAAUAAAAdW5pdmVyc2FsL3BsYXllci54bWytVltv0zAUfu6k/YfI74tbCmyrkiFAqngANKnc3io3OU1MEzvYzrLu13Pi3ENamESlVsnx+T6fy+fjem8e08R5AKW5FD5ZuHPigAhkyEXkk69f1lc35M3d5YWXJewIyuGhT3LBSwBLiBOCDhTPDILvmYl90jO4yEycTHGpuDn6ZDlH7nan5YJcXszQRWifxMZkK0qLonC5RoSItEzykkS7gUxppkCDMKBoFQZxGuzK/B2N31QKao4Z6B4yM8/fuCZpOR41H5AUS1eqiL6Yzxf0x6ePmyCGlF1xoQ0TARAHKzmzpdyx4PBJhnkCurTNvCrIDRhTBmFtM8+s+OJGOFoFPqkctilozSLQbiIiQlu/hrMhqDCNdctEuBXsgUeszG2ray/boo5Ex1KZIDc1+gDHnWQq3Lb2nr9HJyL29gnTcc2nB7lY/gOvk7F+2/J9MhabUb5LuI5xqQ/prNNJ0OGuXmprbGX7tZHtumQijoJfOVcQ2tdv7QmYL0i1YStzG6eriwAX8GnNAiPV8T3CULq1bNxWKW6lFNeCWg633X3TUZAm2z0wkytoSjXzHngI8jNTyvbrzqgcPDoy1lg6BHu0SrluUtcQLzZp8uofelP6jVrzU5/rjAX8j8Z8QKK2JlyE8Ljm6GMgxZoawGKXNtdkiVvu2cWk813aO0wDU3cSsCmYiGOYigDPfsgMo52dnoKCYhpdglyNsL2Fk+CYR3GCXzPJMF49SZMydZhk6C2cBCcyOExAW/NJ4E7JAjPUeZbhAPizeH+utx2h45aMdNmK0aMT49ALcm1kyp+s0gdz0qyspM+c3ssL59SnAb3NeAu5np9DjCbBIK5mLuzPEeBceOBQbAY8V7XVzXCIT8z68mk04EvTfTljmulcGrZZZRnPcTB5Vnk15zjPRj4h7FmemPf9hIaXh4WOEp6+N6a4vuNZlcWGP4FT8LD8a7BYYqmdGEq9++T1zbLHgFrEyTjY3ppO7biXoqmD61L7Vv3adjQ3VK2VSmanJOXVvagw1Tx4h3KMlMxFOBKAbVhNrxOcx28VMCeBPWa0eIHHQ2Y+eYkPdc63r267lK8Xtw3WxnVfbVzF8ozrqA64kx+tD1KbiFfPNXz8DVBLAwQUAAIACABcgpFVyqMDbmwGAAAoGQAAHQAAAHVuaXZlcnNhbC9jb21tb25fbWVzc2FnZXMubG5nrVnbbuM2EH0vsP9AGAjQAtvsboFdFEXiBS0zthBZ1Ep0vGlRCIxF20Qk0dXFifvUr+mH9Us6pGTH3gskOQGSIJIxZ4bDM2eG9MXHxyRGG5HlUqWXvXfnb3tIpHMVyXR52Zuyq59/7aG84GnEY5WKy16qeuhj/9UPFzFPlyVfCvj/1Q8IXSQiz+Ex7+unp2cko8ueNwixZZEgsAcOCbFv49DBA+KEA2xdh4yGAzKy3V5/pFABPyuB7sRSpikEgdTCvMhjGYmLNzVqNyeUMToJPewSp9cfqKJQCRrw7DQ0F9/YI8xs6oaDKQC7Qa/v8o1c8gJSiO5KgE/z07ADwpjtjgARz+dgIO9kLIstCkRRQC5ORXXsIen1g9MzyKi3Sx9T6665mw5tCmnz/SprBhJWWEZSoZRnmUlcB0DPwbfEDwOLAKiGpiwMpp5HfUaGEKFmi0zKuNoQmaNUFSgv12uVFSJCMjWE4kcZTlSn3ATXthuCe7O++rXt2Ow2nFCda1ZmKQLnL+bEpf4EO0foi8ULwHs+CYjLIJ3emDLa63uZyEVaiAytV6pQXfA0zUI3pFehRacuqxmHzj5NSWB23p1OBsQ/0yV9xiiD9ew+Cs46OLoBP98g1A04O41QMwwJmGD/usqJ5RN4MQxnNhv3+lYmuKbNgyxWSAbrTIuS2PC4rPhVa2eTu53SYc+rdWMX94DP75usLTqB+rsNHToCsbRHEJZK1jzdIkct1Y+/fPjw+O79h586wQRAKOcYCBmk929bALnMp04lCqFLPsNu67/d7OiUObYLhK7/6WYN1L0BvsLfRrup7wPJa4bagVEMnQuHGMW4VSVa8Y3QzWcjxYPRBygCmdV9R38wV/AiLRsrbEgnGEgEdcV829IEhUJQWbZ9XclOWaxUBu5yFMmc38VALe1Ts0p/vq7qr+KW0lIFAhaphMv0vNn1zHUoHhqSTYDdeKTVYr8oQDqCN5Te6LJ5DS4e0ljxCC0yAYA0QHy9juW8FtGa917Mt41R+HgGTQzITp0A9Gu4e9PrkzRCw4zrxXZE8XFAfADIeC6yE2xDw3VjjnAcd0MY26OxA79MhzCWy1UMv0XXODwCTPBEo1LUcoyDYEb9oU6aVmOO1jzPH1QWHbH0cD+bgG3XolAIFjsA181yDwz8kDD7ZZmYF81gECU2/K7rCpYKBAyZEQNdUkmZF1A2yToWhTDRSr0UPq8GJbFQUF+xgNnJcB+8m2JrpLmDp641DgdsL6EOL9P5qqUdFOc36+OwGkqgySHnG2Oq0WDW/AzqAmJIu1jQa9DA6y4WtwSGRPjTZHMwrYLu7URpJ3pzrjUm3taDhGbTRqoyhzc6JSBNZkfy825uAgJ93WU2dr6jrRXqbhJbyo2AOLJIZI2OQO4tMtRF9Wlq/x5eYdsxnfpL6vGtmfp4tOHpXB8n5lzv6RY+i2RkPtO0N/7/KuXfiBe11J/VXcIdks9nXeM5aizfqQheFCJZF02udcLq8E+JQpf4d0Nos/TT/O+H8hfZmYMx/tn7c3Rc6LJHjUE8M1Ptd+ulI6knfwIDi26OMGPE7a3G2u3AprojNp87nuxs9+romGGnC9Xe2qU1gKvQqRjBGHJsIg9g1EmgC7W3NWePw/DNqaO9/YwMAptB15mJu1wWjZ5NPbfur6acT2+sBzPrUbNhNnPI0S0HQMYygfijFpjTCdlloGoRRyuZqTKOTPnH8t60CchtmYivp+FFphLzNub5jv5Vm/r4nCiqxfmVU6/DPLWv4Nb7c1DAp+9SQLAPY4yFXUvPPpau9rilEZSPToXDgt3oBHWU8GK+gna8UGUatQSqjmBDcoUBrF5zIHjWPIXVAF+EUb1F9dvfOoHoiQ5ElOzB/nBVIfI/O4PoZewxqsuLQjwWzUDTgWFRENKrK5jkFosmC4YHxyGbhzZW9VF5Z9fy5MxsYP+LHEl51RQTlcCr82a/TF/YGbJgxrA1nkD9BabcVJnB0NkFYUc3i059ONLVlWsBEAwQTBaxQOSR63rrgqovfkCZzSGt15/w7B5knSkVd4rNbKAup6Lbmp7uQMoilmmnyJ/XVPWCme2FeDg0F0KQSTjv31czRAQHznl9MxSrZWswa4xd6Bpf4IlIFl0BfUL2Fz76UsNcIDiK628m/vvn3yb76pKw1mSQver5SfQ2X/ft/VNuvtO4eHPwFcf/UEsDBBQAAgAIAFyCkVUVHmAbowAAAH8BAAAuAAAAdW5pdmVyc2FsL3BsYXliYWNrX2FuZF9uYXZpZ2F0aW9uX3NldHRpbmdzLnhtbHWQQQqDMBBF957CGwhdh0DXpUWoFxhxlECSCZlR8PZNRG1p02Xe+z/DjGIUMX5iXdW1glnoKRBFS5xRNe93tgwLXr1xIIZ8woK850omNyxRaCMyetmUHsFyyv/wY3hrYT0/4iNeMOVCZxzqS6mwmVzysJhpY90aUI8R04AvmHPoobd4w7UniMPjDOwb/9W5mzabHd5pQB0iuSCq+UBVutdx9BdQSwMEFAACAAgAXIKRVVmeMImVAwAA3hAAACcAAAB1bml2ZXJzYWwvZmxhc2hfcHVibGlzaGluZ19zZXR0aW5ncy54bWztWM1yGkcQvvMUU5vy0axky7GjWlA5sFQoS0BpN7Z1Ug07Azul+dnMDxif/DR+sDxJenYAQyTbK9skqkoOFGxP99ffdPd075CcvRMcLag2TMlOdNw+ihCVhSJMzjvR7/ng8YsIGYslwVxJ2omkitBZt5VUbsqZKTNqLagaBDDSnFa2E5XWVqdxvFwu28xU2q8q7izgm3ahRFxpaqi0VMcVxyv4squKmmiN0AAAPkLJtVm31UIoCUgXijhOESPAXDK/KcwHHJsyioPaFBc3c62cJD3FlUZ6Pu1EP/XS/nH/6UYnQPWZoNLHxHRB6MX2FBPCPAvMM/aeopKyeQl0n5xEaMmILeufsddP4tsoNXbYOvYoPQUxkHYNL6jFBFscHoM/S99ZsxEEEVlJLFiRwwry++9E/fz6t6tJenk+HL26zsfj83w4CSRqm3gfJ4n3HSVASDld0K2fBFuLixJ4g80Mc0OTeFe0UWM+g7iwbAExoX+jOXOcZ66qlLZdqx2taewKt/Q+A5PMlNzbu39GU8UhtTUpqFIxpWSEBd1JdnbD5AA0jyM0gzjxVScaV1SiDEsoMGYxZ8UWwLipsczWhTVYa7/UDHMEeHACKLrIok8Uws6KEmtDd6ltVoxPa9F9oxwnaKUc4uyGIqsQhNgJ+FVStJt/NNNK1FKoUIsMZ+BxweiSkrM6XmvAzzm6AhfCgSUch4pTGzz84dh7NKUzpQGX4gUcHpAzE/Db9wKusDGfQPGG46PsfNhPr4ejfvr2kd8gJgssi3uCQ01RUdmD4OMVkspu7CAcBXaG1kkhjNRrTfbW/vY0bMsa8vyDsrGHb5hwHP9I+G1AdqAPmPLDeLlP4r/KoLHbEi/qg+4Pbw0NR5xBSgImLBTQkphct8EGgAWWSEm+QriAzmx821gw5QxIQoMI0ObbGQZ7KNP6aQ7tEzxqQnUjyKPjJ09Pnv38/MUvp+34zw8fH3/RaD2zJhx7d2Fo9b44tW7ZDpQWvnrIjv1wlKeXL3v58PUwv7rO07f5PkDN6Xa7TmI/Su6eLH5UPdjBMrlMXzdJzggi0agu0qwR3LiJ1vhVE63LMAknO1OwEQXobPNwUqG3cSYYVMLB6vQfqrXvfosJxXqYWnvIgfveQ/pfjdvDfm0+UOSy9GL46/i8//+Z/bciGJ6218+9+2YS33kh9iuCSSYgrP49ZXuL7j47OYIb7J1LrRag7f8n0W39BVBLAwQUAAIACABcgpFVtwFFYH8DAADhDAAAIQAAAHVuaXZlcnNhbC9mbGFzaF9za2luX3NldHRpbmdzLnhtbJVXXU/bMBR951dU3Tsdha1DCpVKWyS0DtBgvDvNbWvh2JHtlHW/ftcfaew2oYEICd97jn0/jq9Fot4o721BKir4TX/YH5/1esmylBK4foG8YERDLyUK7rOb/t2fxaI/cBDBhHwGrSlfK2OpbD2KwLTUWvDzpeAa9znnQuaE9cdf7uxPMrDIUyyBYXXlrMgS6mO+DX/czjpR/BlXt6PZ9LqNsBR5QfhuIdbiPCXLt7UUJc9MaJfma6NtdgVIRvnbyYgYVfpeQx7FNL+YD+fDbpRCglJgQrqeTYaT7ydZjKTA9tmPrn5cTTpy6qM+bswBbUsV1ZY2Go4uR1dttIKsIS7ydD67mF224znuHnflw7gcQcNffTJzFP8O5Kc2F0VZfEYjhRRrU9ADzsh8JzlMkAyvHxJm1+Y7STAJmYNOClIxmmEbhMycFL+arw3cVkv/ZzgkEnO3pWBPpgkH08MoJGUwXhGmIBlUS+dUG/H+WGq8TXtAaKpBT5jiEykVjLUsPaq21bjf8E55FoC8oUa8ClbmMHUBB8DYXuOn01s7WML49rYgQAlbbwwirI018gHreoQMjDXy2bTrkbPdEfzQ4ziVIG6J72ZQfseNqo9e4ASXVb2qVeU1Jy3MNVfB0d5QYXKRwdjq6oXmYLqWDKzNhTQ4iinhZEvXROPD9Mvg0p1NRiWDA4eXWrOwEk01gya9LUUpFQaD7tdYeg0eR3Evh5roBax0hY6NdVPMcxFqwa47SN3vty+cW/c0viY3/ZzIN5AvQjDV73ke3kAsunuXjxlmXuNrCvKer0RHDhcawv1tnG1g4e5gVzjRmiw3OYbUlsG+pK6zzQ1M/LFNneVlnoKcoyAoVIqMbQ63oesNw1/9SuEdspjQ4nRMvcHtOKF7wQcGrwAgcrmproNbOE9eMk0ZbKEaKoHBJtyWWaJQ/k35GnXFmgwsnQTpZ1AtlBAXOxoIrxiXiKdZ6OigeU1SZTOLRko13eudo3lfjUkj1nBC2rVXUrQx+psqiL2KyklKLZ41kdpvWq997mQLE05zO4HQERzf4HEcJkThy2KdVRmO7HUI5tXab6YqQoOnjWLm7HjYRLGewyH7gtdzvJIA4YC1xrPgCfgJu1QQmT3sIdGb0OB2bMwRX007r3HS54VOBoHJNSfsSU45Nf+bTEulRU7/2b3m0Sv0IeQM90Pf+D9QSwMEFAACAAgAXIKRVRi8N4iNAwAAaBAAACYAAAB1bml2ZXJzYWwvaHRtbF9wdWJsaXNoaW5nX3NldHRpbmdzLnhtbO1YW5PSSBR+51d0xfJR4qi76lRgyoVMSTkD1CRe5mmqSTeky75k+wLik7/GH+Yv8XQaEBwcMyrubtU+UKRP9/nO7etzCMnJO8HRnGrDlOxER+37EaKyUITJWSd6mZ/eexIhY7EkmCtJO5FUETrptpLKTTgzZUathaMGAYw0x5XtRKW11XEcLxaLNjOV9ruKOwv4pl0oEVeaGiot1XHF8RK+7LKiJlohNACAj1BypdZttRBKAtK5Io5TxAh4LpkPCvPnVvAoDqcmuHg708pJ0lNcaaRnk050p5f2j/oP12cCUp8JKn1KTBeEXmyPMSHMO4F5xt5TVFI2K8HbB48itGDElvVj7M8n8XWUGjtEjj1KT0EKpF3BC2oxwRaHZbBn6Ttr1oIgIkuJBSty2EE+/E7Uz6+eX47Ti7PB8MVVPhqd5YNxcKLWiXdxknjXUAIOKacLurGTYGtxUYLfoDPF3NAk3hatjzFfQFxYNoec0K/cnDrOM1dVStuu1Y7WbmwLN+59AyaZKrkTu1+jieJQ2dopIKmYUDLEAnIwPpURmkJi+LITjSoqUYYlEIpZzFmx0TBuYiyzNZFOV6efaYY5ArIA4yk6z6IvNkMoRYm1odu+rHeMr2PRfa0cJ2ipHOLsLUVWIcipE/BUUrRdcDTVStRSjo1FhjOwOGd0QclJnaAV4LcMXYIJ4UAT6F9xaoOFvx17jyZ0qjTgUjyHywJyZgJ++1bAFTbmCyhe+3g3Oxv006vBsJ++uesDxGSOZXFLcCARFZU9CD5eIqnsWg/SUWBnaF0Uwki91yS29o+XYcNjqPMvqsYOvmHCcfwr4TcJ2YI+YMkPY+U2hf+uB43NlnheX3R/eWtouOIMShIwYaOAbsXkqu81ACywREryJcIFtGLj28acKWdAEhpEgDY/7mHQB5rWqxnMRrCoCdWNIO8fPXj46I8/Hz95etyOP334eO9GpdWQGnPszYUp1btxTF3TPVVaePaQLf3BME8vnvXywatBfnmVp2/yXYDap+vtOon97Ng/Svxs+nqSTP65UTK+SF81KccQYm/EhDRrBDdqcmr0osmpizD7xltzr5EL0Mtm4W5CN+NMMKj9wZj5m9i194cKu5FegZCHYde/OVV7L+L/qWrMKrOva6GMCuaVflP7OlDWsvR88NforH/Q9LFm+fsPku5n0xdWm/fHnRfGJN77RtsC+e6/A93WZ1BLAwQUAAIACABcgpFVAfBdgrwBAACNBgAAHwAAAHVuaXZlcnNhbC9odG1sX3NraW5fc2V0dGluZ3MuanONlFFPwjAQx9/9FGS+GqIDnfiGDBMSHkz0zfjQbcdY6HpNWxA0fnfXgdBuN2V9oX9++1/vuruvi171BGnQe+h91b/r/bO/rzWwmlFruPJ13qGXVg80LzJ4LUrghYCggWx+Xz3K3yeCMg5EbZrsXqytdvwCtP8sGNcuLgkLRWia0DaU4QcBbinw00vtkNY+JafOydoYFP0UhQFh+gJVyWomuHyqHzfDBowbUP+gC5aCZ3ob3j/GneTJcfgYxZORy6VYSiZ2c8yxn7B0lStci+wQf2CXSy93ElR146uusLzQZmagbAae3kzDadhNSgVawyHuKB6H4zsS5iwB7iYUDe+H4z9Qz7hd0Aa9KXRhfukojAbR0KUly6FVpck0vokHPiYqr1Y1W8H3nIGt6UpGcrYDdY4VyrU84wKlwtxWpI1GdpEoR5YVIt9z8cgukrOHtbZd30Y9MvoJquz4VVzb5TKtYnhtVvpdup8NTtstiS4uu6bNGaPCkM2uG1Hn1JzglEjFRUKT1MunueWdxjRHj92/VXkztQL1isircWpvCXQ1XUDNxAKtwIxh6bKstCqfd3dykEdPz06yec6L7x9QSwMEFAACAAgAXIKRVZQTsyJpAAAAbgAAABwAAAB1bml2ZXJzYWwvbG9jYWxfc2V0dGluZ3MueG1sDcwxDoMwDEDRnVNY3int1oHAxlaW0gNYxEWRHBuRgOD2ZPvD02/7MwocvKVg6vD1eCKwzuaDLg5/01C/EVIm9SSm7FANoe+qVmwm+XLOBSZYhS7eJo4lMo8Uixx2EajhU17/wB6brroBUEsDBBQAAgAIAF2CkVVLnHX+/AAAABANAAAXAAAAdW5pdmVyc2FsL3VuaXZlcnNhbC5wbmfrDPBz5+WS4mJgYOD19HAJYmBgVmRgYIrnYAOKZGy8+Q1IMRYHuTsxrDsn8xLIYUl39HVkYNjYz/0nkRXI5yzwiCxmYBBTBWFGzyCVDwwMPEs9XRxDKuLeXt/I22DAcMDg3/5N/F/aNl1o7OXSnKz7tCOGm4FBIcWJgaFhCicjA0OQGgsDg8dMAaBgKjGCsr4nJJwnqXhOiptrNQ+ooOFsC9AlmsJMDAxLfDgYGCYYAf3gcGpUcFRwVHBUcFRwVHBUcFRwVHBUcFRwaAuuTHECtvtVMs2f1+Q93L0Y1Cf4cZoMc1uu7WKc8kLP/8dVnrVAMQZPVz+XdU4JTQBQSwMEFAACAAgAXYKRVdS3DLFKAAAAagAAABsAAAB1bml2ZXJzYWwvdW5pdmVyc2FsLnBuZy54bWyzsa/IzVEoSy0qzszPs1Uy1DNQsrfj5bIpKEoty0wtV6gAihnpGUCAkkIlKrc8M6Ukw1bJ3NwcIZaRmpmeUWKrZGphDBfUBxoJAFBLAQIAABQAAgAIAA6GPlPDxJh2RwMAAOEJAAAUAAAAAAAAAAEAAAAAAAAAAAB1bml2ZXJzYWwvcGxheWVyLnhtbFBLAQIAABQAAgAIAFyCkVXKowNubAYAACgZAAAdAAAAAAAAAAEAAAAAAHkDAAB1bml2ZXJzYWwvY29tbW9uX21lc3NhZ2VzLmxuZ1BLAQIAABQAAgAIAFyCkVUVHmAbowAAAH8BAAAuAAAAAAAAAAEAAAAAACAKAAB1bml2ZXJzYWwvcGxheWJhY2tfYW5kX25hdmlnYXRpb25fc2V0dGluZ3MueG1sUEsBAgAAFAACAAgAXIKRVVmeMImVAwAA3hAAACcAAAAAAAAAAQAAAAAADwsAAHVuaXZlcnNhbC9mbGFzaF9wdWJsaXNoaW5nX3NldHRpbmdzLnhtbFBLAQIAABQAAgAIAFyCkVW3AUVgfwMAAOEMAAAhAAAAAAAAAAEAAAAAAOkOAAB1bml2ZXJzYWwvZmxhc2hfc2tpbl9zZXR0aW5ncy54bWxQSwECAAAUAAIACABcgpFVGLw3iI0DAABoEAAAJgAAAAAAAAABAAAAAACnEgAAdW5pdmVyc2FsL2h0bWxfcHVibGlzaGluZ19zZXR0aW5ncy54bWxQSwECAAAUAAIACABcgpFVAfBdgrwBAACNBgAAHwAAAAAAAAABAAAAAAB4FgAAdW5pdmVyc2FsL2h0bWxfc2tpbl9zZXR0aW5ncy5qc1BLAQIAABQAAgAIAFyCkVWUE7MiaQAAAG4AAAAcAAAAAAAAAAEAAAAAAHEYAAB1bml2ZXJzYWwvbG9jYWxfc2V0dGluZ3MueG1sUEsBAgAAFAACAAgAXYKRVUucdf78AAAAEA0AABcAAAAAAAAAAAAAAAAAFBkAAHVuaXZlcnNhbC91bml2ZXJzYWwucG5nUEsBAgAAFAACAAgAXYKRVdS3DLFKAAAAagAAABsAAAAAAAAAAQAAAAAARRoAAHVuaXZlcnNhbC91bml2ZXJzYWwucG5nLnhtbFBLBQYAAAAACgAKAAYDAADIGgAAAAA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ULTRA_SCORM_COURCE_TITLE" val="TEST 9"/>
  <p:tag name="ISPRING_PRESENTATION_TITLE" val="TEST 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5BA69C96-2115-490D-9EE5-AE16A180780B}:267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31BE5969-AE39-440D-8DD0-DFC9CC2BBFA8}:301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F14DB204-2878-4F12-BDFB-875EA25BDBA4}:268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1D7512BF-DE55-4C7D-B1F6-05C67D8EE333}:266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A532EA11-F373-4E2E-8590-A7BE4B3923D9}:270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9CD927A-E3F8-408F-86E5-D718DDCF8538}:300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AB7AF210-6EFE-42A9-A131-BA3A13B0E776}:265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749A16FC-ACD5-4A06-AF07-33C5A4154040}:271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4127EFA1-AB9A-492E-A733-375B55E8BEDF}:273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A5FF5B5F-5ABF-47C2-ABB8-E27104AAD7B6}:274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30BAD01F-A986-4FEC-B87D-658677E0CADD}:256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546F4-C2EC-4478-9E90-3D292B003E3C}:275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8A6AA1B-BD8F-4631-AD63-282D0804694F}:276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33D13D31-924B-482D-86EE-8CE7725F8DBB}:277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B670E9FD-5960-4970-AF0A-373E9A978B09}:278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473BD73D-E807-456E-8FC1-45E95E9C3C22}:279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0D6A173-8413-45BD-ACCB-CFB61DF6867B}:280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C86C9F70-3DB6-49EC-ACC8-0AA8DCB5AB41}:281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A7D40472-F58D-4989-8B91-05968B50DFD1}:282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C5D0B80E-EE59-41FF-8E37-A2F194A6D752}:283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80C42F14-2296-489A-95B1-B7613FA19E46}:284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F87F0F8F-8E7C-4E8B-A17E-5CF375D40B7E}:258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0C822C28-977D-406D-829D-9C7195A66A71}:264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ED2BD15A-8D13-4748-9E02-9E0A4411F573}:272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FC998CA9-0525-4F0E-8094-869C1E5B4119}:285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C7C17E33-1DFF-47F7-845C-2499E02AA9A0}:286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1A5E7B0E-0250-44CB-900F-B481A4E49041}:287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5DC2CBAF-E53F-4D3B-9ACD-B9762E130E3D}:288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51C1A903-C595-462C-9178-19D7A14A464D}:290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DC6393F-EAA7-46B1-9D4A-91A9B1D90E04}:289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A7C839A0-6E3D-4799-99E6-EB2739C88C60}:291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3DA0F14A-2344-4040-BC49-8821E18189C8}:292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E02FFD8E-A841-4F15-87EC-C1799AAFBF71}:269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F0E9DD06-2007-4B3B-B7D8-5555D9E3DBBA}:294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YT_SHOW_AFTER" val="0"/>
  <p:tag name="ISPRING_YT_WEB_ADDRESS" val="http://www.youtube.com/watch?v=Vxam8vOrtC8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YT_SHOW_AFTER" val="0"/>
  <p:tag name="ISPRING_YT_WEB_ADDRESS" val="http://www.youtube.com/watch?v=Vxam8vOrtC8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BA5913C9-FC22-425D-A756-9D852A0AB6E8}:295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YT_SHOW_AFTER" val="0"/>
  <p:tag name="ISPRING_YT_WEB_ADDRESS" val="http://www.youtube.com/watch?v=YIILVeUuZSs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YT_SHOW_AFTER" val="0"/>
  <p:tag name="ISPRING_YT_WEB_ADDRESS" val="http://www.youtube.com/watch?v=YIILVeUuZSs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09F03AC7-EFA5-4829-93A0-F1960620B934}:298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817B3BC-1D6D-4979-AC52-5DD31652B422}:299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D41ACB8-1E77-4651-8799-9CD1DD46317E}:261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QUIZ_PROPERTIES" val="&lt;QuizProperties&gt;&lt;passAction&gt;&lt;action&gt;3&lt;/action&gt;&lt;/passAction&gt;&lt;failAction&gt;&lt;action&gt;3&lt;/action&gt;&lt;/failAction&gt;&lt;viewSlidesPolicy&gt;0&lt;/viewSlidesPolicy&gt;&lt;allowInterrupt&gt;1&lt;/allowInterrupt&gt;&lt;restartFailedQuiz&gt;0&lt;/restartFailedQuiz&gt;&lt;/QuizProperties&gt;&#10;"/>
  <p:tag name="ISPRING_QUIZ_SHAPES_ADDED" val="1"/>
  <p:tag name="ISPRING_RESOURCE_QUIZ" val="quiz1.quiz"/>
  <p:tag name="ISPRING_QUIZ_FULL_PATH" val="D:\OneDrive - uny.ac.id\3. Kreativitas Inovasi &amp; Kewirausahaan TP\UAS KIK\quiz\quiz1.quiz"/>
  <p:tag name="ISPRING_QUIZ_RELATIVE_PATH" val="UAS KIK\quiz\quiz1.quiz"/>
  <p:tag name="GENSWF_SLIDE_UID" val="{E07596EF-A0DE-41BB-8E3A-0F038654BDBD}:297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1E9D30B9-1FCC-4371-8FD5-0F6B77D08732}:304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6F93BE74-AC70-4241-9FC5-7B7671606928}:303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8F9BCF7D-E773-4FC3-B451-39C3D013BB2F}:260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E3765155-0E7B-40F4-AF59-BEA60830FFF7}:302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6586CCFC-1432-464D-8B47-1BEE5342EE0B}:259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D6E4696E-F995-4AAC-8699-DDD83D311979}:262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6CA67627-44FA-4716-9334-6B72A19823BA}:263"/>
  <p:tag name="ISPRING_SLIDE_INDENT_LEVEL" val="0"/>
  <p:tag name="ISPRING_CUSTOM_TIMING_USED" val="0"/>
  <p:tag name="ISPRING_PLAYER_PLAYLIST_ID" val="a01ed0e034fbe3ff39cf640daa7b3326cc304213"/>
  <p:tag name="ISPRING_PLAYER_LAYOUT_TYPE" val="Full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842</TotalTime>
  <Words>2861</Words>
  <Application>Microsoft Office PowerPoint</Application>
  <PresentationFormat>Custom</PresentationFormat>
  <Paragraphs>375</Paragraphs>
  <Slides>46</Slides>
  <Notes>46</Notes>
  <HiddenSlides>0</HiddenSlides>
  <MMClips>2</MMClips>
  <ScaleCrop>false</ScaleCrop>
  <HeadingPairs>
    <vt:vector size="6" baseType="variant">
      <vt:variant>
        <vt:lpstr>Fonts Used</vt:lpstr>
      </vt:variant>
      <vt:variant>
        <vt:i4>20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67" baseType="lpstr">
      <vt:lpstr>Calibri</vt:lpstr>
      <vt:lpstr>Congenial</vt:lpstr>
      <vt:lpstr>Buddy</vt:lpstr>
      <vt:lpstr>Intro Rust</vt:lpstr>
      <vt:lpstr>Tropika</vt:lpstr>
      <vt:lpstr>Trade Gothic Next Cond</vt:lpstr>
      <vt:lpstr>Labeb Unicode</vt:lpstr>
      <vt:lpstr>Bahnschrift Condensed</vt:lpstr>
      <vt:lpstr>Akbar</vt:lpstr>
      <vt:lpstr>Segoe UI Semibold</vt:lpstr>
      <vt:lpstr>MoolBoran</vt:lpstr>
      <vt:lpstr>Agrandir Medium Bold</vt:lpstr>
      <vt:lpstr>A.C.M.E. Secret Agent</vt:lpstr>
      <vt:lpstr>Arial</vt:lpstr>
      <vt:lpstr>Sniglet</vt:lpstr>
      <vt:lpstr>Script MT Bold</vt:lpstr>
      <vt:lpstr>Times New Roman</vt:lpstr>
      <vt:lpstr>Clear Sans Bold</vt:lpstr>
      <vt:lpstr>Apple Garamond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9</dc:title>
  <cp:lastModifiedBy>Muhammad Fillah Kurniawan</cp:lastModifiedBy>
  <cp:revision>18</cp:revision>
  <dcterms:created xsi:type="dcterms:W3CDTF">2006-08-16T00:00:00Z</dcterms:created>
  <dcterms:modified xsi:type="dcterms:W3CDTF">2022-12-17T12:08:43Z</dcterms:modified>
  <dc:identifier>DAFUtOUkymM</dc:identifier>
</cp:coreProperties>
</file>

<file path=docProps/thumbnail.jpeg>
</file>